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aleway"/>
      <p:regular r:id="rId45"/>
      <p:bold r:id="rId46"/>
      <p:italic r:id="rId47"/>
      <p:boldItalic r:id="rId48"/>
    </p:embeddedFont>
    <p:embeddedFont>
      <p:font typeface="Raleway Thin"/>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alewayThin-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Thin-italic.fntdata"/><Relationship Id="rId50" Type="http://schemas.openxmlformats.org/officeDocument/2006/relationships/font" Target="fonts/RalewayThin-bold.fntdata"/><Relationship Id="rId52" Type="http://schemas.openxmlformats.org/officeDocument/2006/relationships/font" Target="fonts/RalewayThin-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Liam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745e05836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745e0583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CA" u="sng"/>
              <a:t>Taylor</a:t>
            </a:r>
            <a:endParaRPr b="1" u="sng"/>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a0bf5192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0a0bf519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CA" u="sng">
                <a:solidFill>
                  <a:schemeClr val="dk1"/>
                </a:solidFill>
              </a:rPr>
              <a:t>Taylor</a:t>
            </a:r>
            <a:endParaRPr b="1" u="sng">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Since we were taking a risk by designing a fixed wing aircraft in such a short development cycle, the mechanical team’s goals for Orca included making a simple yet robust design, which would be easily iterable for future improvements, and allow us to oprtimize on the fly, as well as easily repairable so that we could recover from inevitable crashes on test flights.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We also based our high level design goals on some of the flaws of our previous fixed-wing aircraft, Hammerhead. Some issues we experienced with our previous aircraft included lack of accessibility to electronics, resulting in slow assembly and set up time on fly days. We aimed to improve these issues with our design for Orca.</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7391c4c23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7391c4c23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CA" u="sng">
                <a:solidFill>
                  <a:schemeClr val="dk1"/>
                </a:solidFill>
              </a:rPr>
              <a:t>Taylor</a:t>
            </a:r>
            <a:endParaRPr b="1" u="sng">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CA">
                <a:solidFill>
                  <a:schemeClr val="dk1"/>
                </a:solidFill>
              </a:rPr>
              <a:t>The design of Orca began with an aerodynamic analysis, starting from a desired cruise speed for which we would be able to feasibly conduct payload drops and imaging at. Alongside this cruise speed, we also approximated the final mass of the aircraft based on a linear regression from historical aircraft, using the payload mass. This led us to determine other design elements such as airfoil and tail sizing, as well as our motor and propeller combo.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What we used to 'do our analysis' – we used XFLR5 for comparative analysis of airfoils with plots like lift coeff vs AoA, L/D vs AoA etc.</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The picture in the slide is from ANSYS, and we used it to verify existence of flow separation at our cruise and low speeds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b="1" lang="en-CA">
                <a:solidFill>
                  <a:schemeClr val="dk1"/>
                </a:solidFill>
              </a:rPr>
              <a:t>General design process: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CA">
                <a:solidFill>
                  <a:schemeClr val="dk1"/>
                </a:solidFill>
              </a:rPr>
              <a:t>Started from a linear regression to predict the mass of the aircraft, based on previous aircraft masses &amp; the mass of the payload required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CA">
                <a:solidFill>
                  <a:schemeClr val="dk1"/>
                </a:solidFill>
              </a:rPr>
              <a:t>Chose a desirable cruise speed for imaging and payload deployment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CA">
                <a:solidFill>
                  <a:schemeClr val="dk1"/>
                </a:solidFill>
              </a:rPr>
              <a:t>Developed the wing and tail sizes based on these constraints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CA">
                <a:solidFill>
                  <a:schemeClr val="dk1"/>
                </a:solidFill>
              </a:rPr>
              <a:t>We also sized a motor and propeller for our aircraft in order to generate the thrust required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CA">
                <a:solidFill>
                  <a:schemeClr val="dk1"/>
                </a:solidFill>
              </a:rPr>
              <a:t>Other design constraints:</a:t>
            </a:r>
            <a:endParaRPr b="1">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Manufacturability – we were limited in aerofoil airfoil </a:t>
            </a:r>
            <a:r>
              <a:rPr lang="en-CA">
                <a:solidFill>
                  <a:schemeClr val="dk1"/>
                </a:solidFill>
              </a:rPr>
              <a:t>shape that we would be able to hotwire cut out of foam – too narrow of a trailing edge would be too delicate, too much camber would be difficult to cut</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Transport size – we would have to ensure that the wingspan would feasibly be able to fit on a plane for transport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7391c4c23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7391c4c23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CA" u="sng">
                <a:solidFill>
                  <a:schemeClr val="dk1"/>
                </a:solidFill>
              </a:rPr>
              <a:t>Nadia (can keep this high level/don’t need to repeat manufac processes on both slides)</a:t>
            </a:r>
            <a:endParaRPr b="1" u="sng">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CA">
                <a:solidFill>
                  <a:schemeClr val="dk1"/>
                </a:solidFill>
              </a:rPr>
              <a:t>Alongside our aerodynamic design, we also designed and manufactured structural elements of our aircraft, such as our fuselage, internal structures, and landing gear. Emphasis on simplicity due to a short design cycle, and desire to easily repair in the case of crashes.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As well,</a:t>
            </a:r>
            <a:r>
              <a:rPr lang="en-CA">
                <a:solidFill>
                  <a:schemeClr val="dk1"/>
                </a:solidFill>
              </a:rPr>
              <a:t> In order to maximize accessibility, we opted to create a fuselage with a removable roof, allowing for easier setup for flights.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CA">
                <a:solidFill>
                  <a:schemeClr val="dk1"/>
                </a:solidFill>
              </a:rPr>
              <a:t>Our fuselage was completely custom designed to house all of our electronics and payload, and had internal wooden bulkheads made from laser cut plywood. We also made custom aluminum bulkheads and landing gear.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CA">
                <a:solidFill>
                  <a:schemeClr val="dk1"/>
                </a:solidFill>
              </a:rPr>
              <a:t>Various other components of our aircraft, such as mounts for our elevator and rudder, and other internal structures, were also custom-designed and 3D printed.</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Our wings were manufactured by hotwire cutting foam into our desired airfoil shape, epoxying sections together along with aluminum bulkheads </a:t>
            </a:r>
            <a:r>
              <a:rPr lang="en-CA">
                <a:solidFill>
                  <a:schemeClr val="dk1"/>
                </a:solidFill>
              </a:rPr>
              <a:t>sandwiched</a:t>
            </a:r>
            <a:r>
              <a:rPr lang="en-CA">
                <a:solidFill>
                  <a:schemeClr val="dk1"/>
                </a:solidFill>
              </a:rPr>
              <a:t> between sections, and wrapping them in a layer of carbon fiber and epoxy resin.</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7826b82db4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7826b82db4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CA" u="sng"/>
              <a:t>Nadia</a:t>
            </a:r>
            <a:endParaRPr b="1" u="sng"/>
          </a:p>
          <a:p>
            <a:pPr indent="0" lvl="0" marL="0" rtl="0" algn="l">
              <a:spcBef>
                <a:spcPts val="0"/>
              </a:spcBef>
              <a:spcAft>
                <a:spcPts val="0"/>
              </a:spcAft>
              <a:buNone/>
            </a:pPr>
            <a:r>
              <a:rPr lang="en-CA"/>
              <a:t>Top images – fuselage manufacturing process. Started from 3D printed mold design, which was sized using computer-aided-design software, 3D printed, and then a carbon fiber layup was conducted inside this mold.</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Bottom images – wing manufacturing process. Started from EPS foam cores which were hotwire cut into the desired airfoil shape, which were then </a:t>
            </a:r>
            <a:r>
              <a:rPr lang="en-CA"/>
              <a:t>covered in a layer of carbon fiber that was soaked in resin.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7391c4c23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7391c4c23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Based on our fixed wing aircraft, the most feasible payload deployment method would be some kind of parachute.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Other release mechanisms considered:</a:t>
            </a:r>
            <a:endParaRPr/>
          </a:p>
          <a:p>
            <a:pPr indent="-298450" lvl="0" marL="457200" rtl="0" algn="l">
              <a:spcBef>
                <a:spcPts val="0"/>
              </a:spcBef>
              <a:spcAft>
                <a:spcPts val="0"/>
              </a:spcAft>
              <a:buSzPts val="1100"/>
              <a:buChar char="-"/>
            </a:pPr>
            <a:r>
              <a:rPr lang="en-CA"/>
              <a:t>Gliders </a:t>
            </a:r>
            <a:endParaRPr/>
          </a:p>
          <a:p>
            <a:pPr indent="-298450" lvl="0" marL="457200" rtl="0" algn="l">
              <a:spcBef>
                <a:spcPts val="0"/>
              </a:spcBef>
              <a:spcAft>
                <a:spcPts val="0"/>
              </a:spcAft>
              <a:buSzPts val="1100"/>
              <a:buChar char="-"/>
            </a:pPr>
            <a:r>
              <a:rPr lang="en-CA"/>
              <a:t>Delayed parachute release, with some kind of electronic </a:t>
            </a:r>
            <a:r>
              <a:rPr lang="en-CA"/>
              <a:t>mechanism</a:t>
            </a:r>
            <a:r>
              <a:rPr lang="en-CA"/>
              <a:t> on it to delay the opening of the parachute</a:t>
            </a:r>
            <a:endParaRPr/>
          </a:p>
          <a:p>
            <a:pPr indent="-298450" lvl="0" marL="457200" rtl="0" algn="l">
              <a:spcBef>
                <a:spcPts val="0"/>
              </a:spcBef>
              <a:spcAft>
                <a:spcPts val="0"/>
              </a:spcAft>
              <a:buSzPts val="1100"/>
              <a:buChar char="-"/>
            </a:pPr>
            <a:r>
              <a:rPr lang="en-CA"/>
              <a:t>Based on competition </a:t>
            </a:r>
            <a:r>
              <a:rPr lang="en-CA"/>
              <a:t>rules</a:t>
            </a:r>
            <a:r>
              <a:rPr lang="en-CA"/>
              <a:t>, the payload could have some kind of electronic on it, it just could not be controlled manually</a:t>
            </a:r>
            <a:endParaRPr/>
          </a:p>
          <a:p>
            <a:pPr indent="-298450" lvl="0" marL="457200" rtl="0" algn="l">
              <a:spcBef>
                <a:spcPts val="0"/>
              </a:spcBef>
              <a:spcAft>
                <a:spcPts val="0"/>
              </a:spcAft>
              <a:buSzPts val="1100"/>
              <a:buChar char="-"/>
            </a:pPr>
            <a:r>
              <a:rPr lang="en-CA"/>
              <a:t>However, ultimately, for simplicity sake, we decided to use a traditional parachute tied to the payloads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The most complicated part of determining how we would drop our payloads, was designing the payload bays and release mechanisms. Ultimately, we created small 3D printed bays which would hold the beacons we were required to drop, which had a 3D printed gear and shaft mechanism that connected to the payload door and a servo motor. Our aircraft housed four payload bays within the </a:t>
            </a:r>
            <a:r>
              <a:rPr lang="en-CA"/>
              <a:t>fuselage</a:t>
            </a:r>
            <a:r>
              <a:rPr lang="en-CA"/>
              <a:t> for the max number of deployments.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7436a885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7436a885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783e7289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783e7289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CA"/>
              <a:t>Highlight</a:t>
            </a:r>
            <a:r>
              <a:rPr lang="en-CA"/>
              <a:t> the purposes of everything!</a:t>
            </a:r>
            <a:endParaRPr/>
          </a:p>
          <a:p>
            <a:pPr indent="-298450" lvl="1" marL="914400" rtl="0" algn="l">
              <a:spcBef>
                <a:spcPts val="0"/>
              </a:spcBef>
              <a:spcAft>
                <a:spcPts val="0"/>
              </a:spcAft>
              <a:buSzPts val="1100"/>
              <a:buChar char="○"/>
            </a:pPr>
            <a:r>
              <a:rPr lang="en-CA"/>
              <a:t>The avionics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783e7289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783e7289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748da9d3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748da9d3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8610" lvl="1" marL="914400" rtl="0" algn="l">
              <a:lnSpc>
                <a:spcPct val="130000"/>
              </a:lnSpc>
              <a:spcBef>
                <a:spcPts val="0"/>
              </a:spcBef>
              <a:spcAft>
                <a:spcPts val="0"/>
              </a:spcAft>
              <a:buClr>
                <a:schemeClr val="dk1"/>
              </a:buClr>
              <a:buSzPts val="1260"/>
              <a:buChar char="▪"/>
            </a:pPr>
            <a:r>
              <a:rPr lang="en-CA" sz="2000">
                <a:solidFill>
                  <a:srgbClr val="262626"/>
                </a:solidFill>
                <a:latin typeface="Raleway"/>
                <a:ea typeface="Raleway"/>
                <a:cs typeface="Raleway"/>
                <a:sym typeface="Raleway"/>
              </a:rPr>
              <a:t>Performs all the calculations, outputs commands to motor and control surfaces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436a885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7436a885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Liam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748da9d3a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748da9d3a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748da9d3a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748da9d3a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a0bf519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a0bf519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Liam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783e72893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783e72893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Bryce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7391c4c232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7391c4c232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Liam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Our GCS uses a React frontend with a Flask + Python backend. We chose this stack because it’s common, front end looks good, reliable, and easy for our team  which are students to work with.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The backend sends MAVLink commands directly to the aircraft, so we can see high-priority commands and reports like control flight modes, check system status, and adjust altitude easily.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We’ve also built custom features you which cannot be easily added or found in Mission Planner—like payload bay control, our own mapping algorithm, live payload status tracking, and a targeting algorithm for identifying mission objectives.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7391c4c232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7391c4c232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7391c4c23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7391c4c23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Bit of context for next few slides, for the competition there was 2 areas which could score points, one by creating a map which is judged  based on its quality and the second is the accuracy of autonomous payload drpos</a:t>
            </a:r>
            <a:endParaRPr/>
          </a:p>
          <a:p>
            <a:pPr indent="0" lvl="0" marL="0" rtl="0" algn="l">
              <a:spcBef>
                <a:spcPts val="0"/>
              </a:spcBef>
              <a:spcAft>
                <a:spcPts val="0"/>
              </a:spcAft>
              <a:buClr>
                <a:schemeClr val="dk1"/>
              </a:buClr>
              <a:buSzPts val="1100"/>
              <a:buFont typeface="Arial"/>
              <a:buNone/>
            </a:pPr>
            <a:r>
              <a:rPr lang="en-CA"/>
              <a:t> </a:t>
            </a:r>
            <a:endParaRPr/>
          </a:p>
          <a:p>
            <a:pPr indent="0" lvl="0" marL="0" rtl="0" algn="l">
              <a:spcBef>
                <a:spcPts val="0"/>
              </a:spcBef>
              <a:spcAft>
                <a:spcPts val="0"/>
              </a:spcAft>
              <a:buClr>
                <a:schemeClr val="dk1"/>
              </a:buClr>
              <a:buSzPts val="1100"/>
              <a:buFont typeface="Arial"/>
              <a:buNone/>
            </a:pPr>
            <a:r>
              <a:rPr lang="en-CA"/>
              <a:t>To do this we utilized OpenDroneMap, or ODM, which is an open-source  drone imagery to generate our 2d maps as you can see on the second photo and third photo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One thing to note, because there is strict time constraints to process our images results before the end of the mission, we ran into issues where ODM was to slow. So we had to customize several ODM parameters to speed up the processing.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7391c4c23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7391c4c23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Autonomous payload drops depend on successfully integrating multiple systems together: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Aircraft must fly autonomously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Payload must work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custom gcs must operate correctly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Mapping system must identify the target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GCS must capable of uploading a mission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The system is only as strong as its weakest link and a successful autonomous drops require integration of all these components to be working perfectly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Our payload drop algorithm uses a three-waypoint mission with various waypoint actions which is uploaded by our custom gcs: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example of custom mission ( use board as an example ) choose a 3 waypoint mission for a few reasons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Waypoint 1: a few actions occur when the waypoint is hit, Slows acts as a way to reduce speed and decrese the altitude to improve drop accuracy and orients it toward the target waypoint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Waypoint 2: Target object identified by our targeting algorithm; with this being an waypoint, it allows our flight computer to monitor the distance and based on a configured </a:t>
            </a:r>
            <a:endParaRPr/>
          </a:p>
          <a:p>
            <a:pPr indent="0" lvl="0" marL="0" rtl="0" algn="l">
              <a:spcBef>
                <a:spcPts val="0"/>
              </a:spcBef>
              <a:spcAft>
                <a:spcPts val="0"/>
              </a:spcAft>
              <a:buClr>
                <a:schemeClr val="dk1"/>
              </a:buClr>
              <a:buSzPts val="1100"/>
              <a:buFont typeface="Arial"/>
              <a:buNone/>
            </a:pPr>
            <a:r>
              <a:rPr lang="en-CA"/>
              <a:t>    </a:t>
            </a:r>
            <a:endParaRPr/>
          </a:p>
          <a:p>
            <a:pPr indent="0" lvl="0" marL="0" rtl="0" algn="l">
              <a:spcBef>
                <a:spcPts val="0"/>
              </a:spcBef>
              <a:spcAft>
                <a:spcPts val="0"/>
              </a:spcAft>
              <a:buClr>
                <a:schemeClr val="dk1"/>
              </a:buClr>
              <a:buSzPts val="1100"/>
              <a:buFont typeface="Arial"/>
              <a:buNone/>
            </a:pPr>
            <a:r>
              <a:rPr lang="en-CA"/>
              <a:t>    value drop the payload some amount of meters away. Also when the waypoint is hit a few actions occur such as speeding up the plane so it can loiter safley and increase its altitude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Waypoint 3: Allows plane to speed up to reach a safe speed and loiters waiting further commands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45e0583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745e0583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Alexey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7391c4c2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7391c4c2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Taylor + Haziq</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Causes of </a:t>
            </a:r>
            <a:r>
              <a:rPr lang="en-CA"/>
              <a:t>failure</a:t>
            </a:r>
            <a:r>
              <a:rPr lang="en-CA"/>
              <a:t>: systems engineering problem</a:t>
            </a:r>
            <a:endParaRPr/>
          </a:p>
          <a:p>
            <a:pPr indent="-298450" lvl="0" marL="457200" rtl="0" algn="l">
              <a:spcBef>
                <a:spcPts val="0"/>
              </a:spcBef>
              <a:spcAft>
                <a:spcPts val="0"/>
              </a:spcAft>
              <a:buSzPts val="1100"/>
              <a:buChar char="-"/>
            </a:pPr>
            <a:r>
              <a:rPr lang="en-CA"/>
              <a:t>Prop was upsized prior to the flight, and ended up being too large for the motor</a:t>
            </a:r>
            <a:endParaRPr/>
          </a:p>
          <a:p>
            <a:pPr indent="-298450" lvl="0" marL="457200" rtl="0" algn="l">
              <a:spcBef>
                <a:spcPts val="0"/>
              </a:spcBef>
              <a:spcAft>
                <a:spcPts val="0"/>
              </a:spcAft>
              <a:buSzPts val="1100"/>
              <a:buChar char="-"/>
            </a:pPr>
            <a:r>
              <a:rPr lang="en-CA"/>
              <a:t>Motor was pulling too much current for the ESC, resulting in the ESC overheating and stopping</a:t>
            </a:r>
            <a:endParaRPr/>
          </a:p>
          <a:p>
            <a:pPr indent="-298450" lvl="0" marL="457200" rtl="0" algn="l">
              <a:spcBef>
                <a:spcPts val="0"/>
              </a:spcBef>
              <a:spcAft>
                <a:spcPts val="0"/>
              </a:spcAft>
              <a:buSzPts val="1100"/>
              <a:buChar char="-"/>
            </a:pPr>
            <a:r>
              <a:rPr lang="en-CA"/>
              <a:t>Additionally, there were some aerodynamic flaws with the aircraft, such as the rudder being too small – lead to us upsizing later 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a537937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fa537937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Liam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60+ students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7391c4c23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7391c4c23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7391c4c23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7391c4c23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Haziq</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7391c4c232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7391c4c232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7391c4c23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7391c4c23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Liam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7391c4c23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7391c4c23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Liam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7436a885e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7436a885e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Bryce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743f180fd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743f180fd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Nadia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0a0bf5192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0a0bf5192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7436a885e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7436a885e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743f180fd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743f180f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cd68a3fce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cd68a3fce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Haziq</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a0bf5192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a0bf5192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Haziq</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748da9d3a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748da9d3a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Haziq</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a0bf5192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a0bf5192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Haziq</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7391c4c232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7391c4c232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Haziq</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7391c4c232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7391c4c232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Haziq</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Ralew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143000" y="2701529"/>
            <a:ext cx="6858000" cy="1241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1" name="Shape 91"/>
        <p:cNvGrpSpPr/>
        <p:nvPr/>
      </p:nvGrpSpPr>
      <p:grpSpPr>
        <a:xfrm>
          <a:off x="0" y="0"/>
          <a:ext cx="0" cy="0"/>
          <a:chOff x="0" y="0"/>
          <a:chExt cx="0" cy="0"/>
        </a:xfrm>
      </p:grpSpPr>
      <p:sp>
        <p:nvSpPr>
          <p:cNvPr id="92" name="Google Shape;92;p11"/>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Ralew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1"/>
          <p:cNvSpPr txBox="1"/>
          <p:nvPr>
            <p:ph idx="1" type="body"/>
          </p:nvPr>
        </p:nvSpPr>
        <p:spPr>
          <a:xfrm>
            <a:off x="3887391" y="740570"/>
            <a:ext cx="4629300" cy="36552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4" name="Google Shape;94;p11"/>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5" name="Google Shape;95;p1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8" name="Shape 98"/>
        <p:cNvGrpSpPr/>
        <p:nvPr/>
      </p:nvGrpSpPr>
      <p:grpSpPr>
        <a:xfrm>
          <a:off x="0" y="0"/>
          <a:ext cx="0" cy="0"/>
          <a:chOff x="0" y="0"/>
          <a:chExt cx="0" cy="0"/>
        </a:xfrm>
      </p:grpSpPr>
      <p:sp>
        <p:nvSpPr>
          <p:cNvPr id="99" name="Google Shape;99;p12"/>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Ralew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2"/>
          <p:cNvSpPr/>
          <p:nvPr>
            <p:ph idx="2" type="pic"/>
          </p:nvPr>
        </p:nvSpPr>
        <p:spPr>
          <a:xfrm>
            <a:off x="3887391" y="740570"/>
            <a:ext cx="4629300" cy="3655200"/>
          </a:xfrm>
          <a:prstGeom prst="rect">
            <a:avLst/>
          </a:prstGeom>
          <a:noFill/>
          <a:ln>
            <a:noFill/>
          </a:ln>
        </p:spPr>
      </p:sp>
      <p:sp>
        <p:nvSpPr>
          <p:cNvPr id="101" name="Google Shape;101;p12"/>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2" name="Google Shape;102;p1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5" name="Shape 105"/>
        <p:cNvGrpSpPr/>
        <p:nvPr/>
      </p:nvGrpSpPr>
      <p:grpSpPr>
        <a:xfrm>
          <a:off x="0" y="0"/>
          <a:ext cx="0" cy="0"/>
          <a:chOff x="0" y="0"/>
          <a:chExt cx="0" cy="0"/>
        </a:xfrm>
      </p:grpSpPr>
      <p:sp>
        <p:nvSpPr>
          <p:cNvPr id="106" name="Google Shape;106;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3"/>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1" name="Shape 111"/>
        <p:cNvGrpSpPr/>
        <p:nvPr/>
      </p:nvGrpSpPr>
      <p:grpSpPr>
        <a:xfrm>
          <a:off x="0" y="0"/>
          <a:ext cx="0" cy="0"/>
          <a:chOff x="0" y="0"/>
          <a:chExt cx="0" cy="0"/>
        </a:xfrm>
      </p:grpSpPr>
      <p:sp>
        <p:nvSpPr>
          <p:cNvPr id="112" name="Google Shape;112;p14"/>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4"/>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rgbClr val="F9F9F9"/>
        </a:solidFill>
      </p:bgPr>
    </p:bg>
    <p:spTree>
      <p:nvGrpSpPr>
        <p:cNvPr id="17" name="Shape 17"/>
        <p:cNvGrpSpPr/>
        <p:nvPr/>
      </p:nvGrpSpPr>
      <p:grpSpPr>
        <a:xfrm>
          <a:off x="0" y="0"/>
          <a:ext cx="0" cy="0"/>
          <a:chOff x="0" y="0"/>
          <a:chExt cx="0" cy="0"/>
        </a:xfrm>
      </p:grpSpPr>
      <p:sp>
        <p:nvSpPr>
          <p:cNvPr id="18" name="Google Shape;18;p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Raleway Thin"/>
                <a:ea typeface="Raleway Thin"/>
                <a:cs typeface="Raleway Thin"/>
                <a:sym typeface="Raleway Thi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Raleway Thin"/>
                <a:ea typeface="Raleway Thin"/>
                <a:cs typeface="Raleway Thin"/>
                <a:sym typeface="Raleway Thi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Raleway Thin"/>
                <a:ea typeface="Raleway Thin"/>
                <a:cs typeface="Raleway Thin"/>
                <a:sym typeface="Raleway Thin"/>
              </a:defRPr>
            </a:lvl1pPr>
            <a:lvl2pPr indent="0" lvl="1" marL="0" algn="r">
              <a:spcBef>
                <a:spcPts val="0"/>
              </a:spcBef>
              <a:buNone/>
              <a:defRPr b="0" i="0" sz="1200" u="none" cap="none" strike="noStrike">
                <a:solidFill>
                  <a:srgbClr val="888888"/>
                </a:solidFill>
                <a:latin typeface="Raleway Thin"/>
                <a:ea typeface="Raleway Thin"/>
                <a:cs typeface="Raleway Thin"/>
                <a:sym typeface="Raleway Thin"/>
              </a:defRPr>
            </a:lvl2pPr>
            <a:lvl3pPr indent="0" lvl="2" marL="0" algn="r">
              <a:spcBef>
                <a:spcPts val="0"/>
              </a:spcBef>
              <a:buNone/>
              <a:defRPr b="0" i="0" sz="1200" u="none" cap="none" strike="noStrike">
                <a:solidFill>
                  <a:srgbClr val="888888"/>
                </a:solidFill>
                <a:latin typeface="Raleway Thin"/>
                <a:ea typeface="Raleway Thin"/>
                <a:cs typeface="Raleway Thin"/>
                <a:sym typeface="Raleway Thin"/>
              </a:defRPr>
            </a:lvl3pPr>
            <a:lvl4pPr indent="0" lvl="3" marL="0" algn="r">
              <a:spcBef>
                <a:spcPts val="0"/>
              </a:spcBef>
              <a:buNone/>
              <a:defRPr b="0" i="0" sz="1200" u="none" cap="none" strike="noStrike">
                <a:solidFill>
                  <a:srgbClr val="888888"/>
                </a:solidFill>
                <a:latin typeface="Raleway Thin"/>
                <a:ea typeface="Raleway Thin"/>
                <a:cs typeface="Raleway Thin"/>
                <a:sym typeface="Raleway Thin"/>
              </a:defRPr>
            </a:lvl4pPr>
            <a:lvl5pPr indent="0" lvl="4" marL="0" algn="r">
              <a:spcBef>
                <a:spcPts val="0"/>
              </a:spcBef>
              <a:buNone/>
              <a:defRPr b="0" i="0" sz="1200" u="none" cap="none" strike="noStrike">
                <a:solidFill>
                  <a:srgbClr val="888888"/>
                </a:solidFill>
                <a:latin typeface="Raleway Thin"/>
                <a:ea typeface="Raleway Thin"/>
                <a:cs typeface="Raleway Thin"/>
                <a:sym typeface="Raleway Thin"/>
              </a:defRPr>
            </a:lvl5pPr>
            <a:lvl6pPr indent="0" lvl="5" marL="0" algn="r">
              <a:spcBef>
                <a:spcPts val="0"/>
              </a:spcBef>
              <a:buNone/>
              <a:defRPr b="0" i="0" sz="1200" u="none" cap="none" strike="noStrike">
                <a:solidFill>
                  <a:srgbClr val="888888"/>
                </a:solidFill>
                <a:latin typeface="Raleway Thin"/>
                <a:ea typeface="Raleway Thin"/>
                <a:cs typeface="Raleway Thin"/>
                <a:sym typeface="Raleway Thin"/>
              </a:defRPr>
            </a:lvl6pPr>
            <a:lvl7pPr indent="0" lvl="6" marL="0" algn="r">
              <a:spcBef>
                <a:spcPts val="0"/>
              </a:spcBef>
              <a:buNone/>
              <a:defRPr b="0" i="0" sz="1200" u="none" cap="none" strike="noStrike">
                <a:solidFill>
                  <a:srgbClr val="888888"/>
                </a:solidFill>
                <a:latin typeface="Raleway Thin"/>
                <a:ea typeface="Raleway Thin"/>
                <a:cs typeface="Raleway Thin"/>
                <a:sym typeface="Raleway Thin"/>
              </a:defRPr>
            </a:lvl7pPr>
            <a:lvl8pPr indent="0" lvl="7" marL="0" algn="r">
              <a:spcBef>
                <a:spcPts val="0"/>
              </a:spcBef>
              <a:buNone/>
              <a:defRPr b="0" i="0" sz="1200" u="none" cap="none" strike="noStrike">
                <a:solidFill>
                  <a:srgbClr val="888888"/>
                </a:solidFill>
                <a:latin typeface="Raleway Thin"/>
                <a:ea typeface="Raleway Thin"/>
                <a:cs typeface="Raleway Thin"/>
                <a:sym typeface="Raleway Thin"/>
              </a:defRPr>
            </a:lvl8pPr>
            <a:lvl9pPr indent="0" lvl="8" marL="0" algn="r">
              <a:spcBef>
                <a:spcPts val="0"/>
              </a:spcBef>
              <a:buNone/>
              <a:defRPr b="0" i="0" sz="1200" u="none" cap="none" strike="noStrike">
                <a:solidFill>
                  <a:srgbClr val="888888"/>
                </a:solidFill>
                <a:latin typeface="Raleway Thin"/>
                <a:ea typeface="Raleway Thin"/>
                <a:cs typeface="Raleway Thin"/>
                <a:sym typeface="Raleway Thin"/>
              </a:defRPr>
            </a:lvl9pPr>
          </a:lstStyle>
          <a:p>
            <a:pPr indent="0" lvl="0" marL="0" rtl="0" algn="r">
              <a:spcBef>
                <a:spcPts val="0"/>
              </a:spcBef>
              <a:spcAft>
                <a:spcPts val="0"/>
              </a:spcAft>
              <a:buNone/>
            </a:pPr>
            <a:fld id="{00000000-1234-1234-1234-123412341234}" type="slidenum">
              <a:rPr lang="en-CA"/>
              <a:t>‹#›</a:t>
            </a:fld>
            <a:endParaRPr/>
          </a:p>
        </p:txBody>
      </p:sp>
      <p:pic>
        <p:nvPicPr>
          <p:cNvPr id="21" name="Google Shape;21;p3"/>
          <p:cNvPicPr preferRelativeResize="0"/>
          <p:nvPr/>
        </p:nvPicPr>
        <p:blipFill rotWithShape="1">
          <a:blip r:embed="rId2">
            <a:alphaModFix/>
          </a:blip>
          <a:srcRect b="0" l="0" r="0" t="0"/>
          <a:stretch/>
        </p:blipFill>
        <p:spPr>
          <a:xfrm>
            <a:off x="7561465" y="172643"/>
            <a:ext cx="1007656" cy="335886"/>
          </a:xfrm>
          <a:prstGeom prst="rect">
            <a:avLst/>
          </a:prstGeom>
          <a:noFill/>
          <a:ln>
            <a:noFill/>
          </a:ln>
          <a:effectLst>
            <a:outerShdw blurRad="1270000" sx="102000" rotWithShape="0" algn="ctr" sy="102000">
              <a:schemeClr val="lt1">
                <a:alpha val="18823"/>
              </a:schemeClr>
            </a:outerShdw>
          </a:effectLst>
        </p:spPr>
      </p:pic>
      <p:grpSp>
        <p:nvGrpSpPr>
          <p:cNvPr id="22" name="Google Shape;22;p3"/>
          <p:cNvGrpSpPr/>
          <p:nvPr/>
        </p:nvGrpSpPr>
        <p:grpSpPr>
          <a:xfrm>
            <a:off x="-277784" y="0"/>
            <a:ext cx="9421569" cy="5143501"/>
            <a:chOff x="1243013" y="0"/>
            <a:chExt cx="9402763" cy="6858001"/>
          </a:xfrm>
        </p:grpSpPr>
        <p:sp>
          <p:nvSpPr>
            <p:cNvPr id="23" name="Google Shape;23;p3"/>
            <p:cNvSpPr/>
            <p:nvPr/>
          </p:nvSpPr>
          <p:spPr>
            <a:xfrm>
              <a:off x="2289175" y="0"/>
              <a:ext cx="3867150" cy="6848474"/>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9604375" y="9525"/>
              <a:ext cx="1041400" cy="328613"/>
            </a:xfrm>
            <a:custGeom>
              <a:rect b="b" l="l" r="r" t="t"/>
              <a:pathLst>
                <a:path extrusionOk="0" h="69" w="219">
                  <a:moveTo>
                    <a:pt x="219" y="69"/>
                  </a:moveTo>
                  <a:cubicBezTo>
                    <a:pt x="147" y="41"/>
                    <a:pt x="71" y="1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9223375" y="5578475"/>
              <a:ext cx="1422400" cy="1270000"/>
            </a:xfrm>
            <a:custGeom>
              <a:rect b="b" l="l" r="r" t="t"/>
              <a:pathLst>
                <a:path extrusionOk="0" h="267" w="299">
                  <a:moveTo>
                    <a:pt x="0" y="267"/>
                  </a:moveTo>
                  <a:cubicBezTo>
                    <a:pt x="105" y="186"/>
                    <a:pt x="206" y="96"/>
                    <a:pt x="299"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2103438" y="0"/>
              <a:ext cx="3681413" cy="6848474"/>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0179050" y="9525"/>
              <a:ext cx="466725" cy="157163"/>
            </a:xfrm>
            <a:custGeom>
              <a:rect b="b" l="l" r="r" t="t"/>
              <a:pathLst>
                <a:path extrusionOk="0" h="33" w="98">
                  <a:moveTo>
                    <a:pt x="98" y="33"/>
                  </a:moveTo>
                  <a:cubicBezTo>
                    <a:pt x="65" y="21"/>
                    <a:pt x="33" y="10"/>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9471025" y="5811838"/>
              <a:ext cx="1174750" cy="1046163"/>
            </a:xfrm>
            <a:custGeom>
              <a:rect b="b" l="l" r="r" t="t"/>
              <a:pathLst>
                <a:path extrusionOk="0" h="220" w="247">
                  <a:moveTo>
                    <a:pt x="0" y="220"/>
                  </a:moveTo>
                  <a:cubicBezTo>
                    <a:pt x="86" y="152"/>
                    <a:pt x="169" y="78"/>
                    <a:pt x="247"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985963" y="0"/>
              <a:ext cx="3622676" cy="6848474"/>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0479088" y="9525"/>
              <a:ext cx="166688" cy="57150"/>
            </a:xfrm>
            <a:custGeom>
              <a:rect b="b" l="l" r="r" t="t"/>
              <a:pathLst>
                <a:path extrusionOk="0" h="12" w="35">
                  <a:moveTo>
                    <a:pt x="35" y="12"/>
                  </a:moveTo>
                  <a:cubicBezTo>
                    <a:pt x="23" y="8"/>
                    <a:pt x="12" y="4"/>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9618663" y="5940425"/>
              <a:ext cx="1027113" cy="908050"/>
            </a:xfrm>
            <a:custGeom>
              <a:rect b="b" l="l" r="r" t="t"/>
              <a:pathLst>
                <a:path extrusionOk="0" h="191" w="216">
                  <a:moveTo>
                    <a:pt x="0" y="191"/>
                  </a:moveTo>
                  <a:cubicBezTo>
                    <a:pt x="75" y="131"/>
                    <a:pt x="147" y="67"/>
                    <a:pt x="216"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985963" y="0"/>
              <a:ext cx="3248025" cy="6848474"/>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9780588" y="6054725"/>
              <a:ext cx="865188" cy="793750"/>
            </a:xfrm>
            <a:custGeom>
              <a:rect b="b" l="l" r="r" t="t"/>
              <a:pathLst>
                <a:path extrusionOk="0" h="167" w="182">
                  <a:moveTo>
                    <a:pt x="0" y="167"/>
                  </a:moveTo>
                  <a:cubicBezTo>
                    <a:pt x="63" y="114"/>
                    <a:pt x="123" y="58"/>
                    <a:pt x="182"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871663" y="0"/>
              <a:ext cx="3233738" cy="6848474"/>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9956800" y="6216650"/>
              <a:ext cx="688975" cy="631825"/>
            </a:xfrm>
            <a:custGeom>
              <a:rect b="b" l="l" r="r" t="t"/>
              <a:pathLst>
                <a:path extrusionOk="0" h="133" w="145">
                  <a:moveTo>
                    <a:pt x="0" y="133"/>
                  </a:moveTo>
                  <a:cubicBezTo>
                    <a:pt x="50" y="90"/>
                    <a:pt x="98" y="46"/>
                    <a:pt x="14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466850" y="0"/>
              <a:ext cx="3424237" cy="6848474"/>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0264775" y="6519863"/>
              <a:ext cx="381000" cy="328613"/>
            </a:xfrm>
            <a:custGeom>
              <a:rect b="b" l="l" r="r" t="t"/>
              <a:pathLst>
                <a:path extrusionOk="0" h="69" w="80">
                  <a:moveTo>
                    <a:pt x="0" y="69"/>
                  </a:moveTo>
                  <a:cubicBezTo>
                    <a:pt x="27" y="47"/>
                    <a:pt x="53" y="24"/>
                    <a:pt x="8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581150" y="0"/>
              <a:ext cx="2720975" cy="6848474"/>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1243013" y="0"/>
              <a:ext cx="2949576" cy="6848474"/>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1524000" y="0"/>
              <a:ext cx="1446213" cy="2030413"/>
            </a:xfrm>
            <a:custGeom>
              <a:rect b="b" l="l" r="r" t="t"/>
              <a:pathLst>
                <a:path extrusionOk="0" h="427" w="304">
                  <a:moveTo>
                    <a:pt x="304" y="0"/>
                  </a:moveTo>
                  <a:cubicBezTo>
                    <a:pt x="170" y="120"/>
                    <a:pt x="69" y="267"/>
                    <a:pt x="0" y="42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1524000" y="9525"/>
              <a:ext cx="1246188" cy="1641475"/>
            </a:xfrm>
            <a:custGeom>
              <a:rect b="b" l="l" r="r" t="t"/>
              <a:pathLst>
                <a:path extrusionOk="0" h="345" w="262">
                  <a:moveTo>
                    <a:pt x="262" y="0"/>
                  </a:moveTo>
                  <a:cubicBezTo>
                    <a:pt x="152" y="102"/>
                    <a:pt x="65" y="217"/>
                    <a:pt x="0" y="34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524000" y="0"/>
              <a:ext cx="1036638" cy="1212850"/>
            </a:xfrm>
            <a:custGeom>
              <a:rect b="b" l="l" r="r" t="t"/>
              <a:pathLst>
                <a:path extrusionOk="0" h="255" w="218">
                  <a:moveTo>
                    <a:pt x="218" y="0"/>
                  </a:moveTo>
                  <a:cubicBezTo>
                    <a:pt x="137" y="77"/>
                    <a:pt x="62" y="162"/>
                    <a:pt x="0" y="25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 name="Google Shape;43;p3"/>
          <p:cNvPicPr preferRelativeResize="0"/>
          <p:nvPr/>
        </p:nvPicPr>
        <p:blipFill rotWithShape="1">
          <a:blip r:embed="rId3">
            <a:alphaModFix/>
          </a:blip>
          <a:srcRect b="0" l="0" r="65828" t="0"/>
          <a:stretch/>
        </p:blipFill>
        <p:spPr>
          <a:xfrm rot="5098021">
            <a:off x="407767" y="349538"/>
            <a:ext cx="192008" cy="187294"/>
          </a:xfrm>
          <a:prstGeom prst="rect">
            <a:avLst/>
          </a:prstGeom>
          <a:noFill/>
          <a:ln>
            <a:noFill/>
          </a:ln>
          <a:effectLst>
            <a:outerShdw blurRad="12700" rotWithShape="0" algn="ctr">
              <a:srgbClr val="000000">
                <a:alpha val="83921"/>
              </a:srgbClr>
            </a:outerShdw>
          </a:effectLst>
        </p:spPr>
      </p:pic>
      <p:pic>
        <p:nvPicPr>
          <p:cNvPr id="44" name="Google Shape;44;p3"/>
          <p:cNvPicPr preferRelativeResize="0"/>
          <p:nvPr/>
        </p:nvPicPr>
        <p:blipFill rotWithShape="1">
          <a:blip r:embed="rId3">
            <a:alphaModFix/>
          </a:blip>
          <a:srcRect b="0" l="0" r="65828" t="0"/>
          <a:stretch/>
        </p:blipFill>
        <p:spPr>
          <a:xfrm rot="4487343">
            <a:off x="101687" y="1167682"/>
            <a:ext cx="192006" cy="187294"/>
          </a:xfrm>
          <a:prstGeom prst="rect">
            <a:avLst/>
          </a:prstGeom>
          <a:noFill/>
          <a:ln>
            <a:noFill/>
          </a:ln>
          <a:effectLst>
            <a:outerShdw blurRad="12700" rotWithShape="0" algn="ctr">
              <a:srgbClr val="000000">
                <a:alpha val="83921"/>
              </a:srgbClr>
            </a:outerShdw>
          </a:effectLst>
        </p:spPr>
      </p:pic>
      <p:sp>
        <p:nvSpPr>
          <p:cNvPr id="45" name="Google Shape;45;p3"/>
          <p:cNvSpPr/>
          <p:nvPr/>
        </p:nvSpPr>
        <p:spPr>
          <a:xfrm>
            <a:off x="1531313" y="10954"/>
            <a:ext cx="3391800" cy="2115900"/>
          </a:xfrm>
          <a:prstGeom prst="rect">
            <a:avLst/>
          </a:prstGeom>
          <a:solidFill>
            <a:srgbClr val="F9F9F9"/>
          </a:solidFill>
          <a:ln cap="flat" cmpd="sng" w="12700">
            <a:solidFill>
              <a:srgbClr val="F9F9F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6" name="Google Shape;46;p3"/>
          <p:cNvPicPr preferRelativeResize="0"/>
          <p:nvPr/>
        </p:nvPicPr>
        <p:blipFill rotWithShape="1">
          <a:blip r:embed="rId3">
            <a:alphaModFix/>
          </a:blip>
          <a:srcRect b="0" l="0" r="65828" t="0"/>
          <a:stretch/>
        </p:blipFill>
        <p:spPr>
          <a:xfrm rot="5617589">
            <a:off x="8664561" y="4633537"/>
            <a:ext cx="366349" cy="357354"/>
          </a:xfrm>
          <a:prstGeom prst="rect">
            <a:avLst/>
          </a:prstGeom>
          <a:noFill/>
          <a:ln>
            <a:noFill/>
          </a:ln>
          <a:effectLst>
            <a:outerShdw blurRad="12700" rotWithShape="0" algn="ctr">
              <a:srgbClr val="000000">
                <a:alpha val="83921"/>
              </a:srgbClr>
            </a:outerShdw>
          </a:effectLst>
        </p:spPr>
      </p:pic>
      <p:grpSp>
        <p:nvGrpSpPr>
          <p:cNvPr id="47" name="Google Shape;47;p3"/>
          <p:cNvGrpSpPr/>
          <p:nvPr/>
        </p:nvGrpSpPr>
        <p:grpSpPr>
          <a:xfrm>
            <a:off x="201939" y="961920"/>
            <a:ext cx="4079206" cy="4176106"/>
            <a:chOff x="201939" y="1282560"/>
            <a:chExt cx="4079206" cy="5568142"/>
          </a:xfrm>
        </p:grpSpPr>
        <p:sp>
          <p:nvSpPr>
            <p:cNvPr id="48" name="Google Shape;48;p3"/>
            <p:cNvSpPr/>
            <p:nvPr/>
          </p:nvSpPr>
          <p:spPr>
            <a:xfrm>
              <a:off x="889345" y="1282560"/>
              <a:ext cx="3391800" cy="2821200"/>
            </a:xfrm>
            <a:prstGeom prst="rect">
              <a:avLst/>
            </a:prstGeom>
            <a:solidFill>
              <a:srgbClr val="F9F9F9"/>
            </a:solidFill>
            <a:ln cap="flat" cmpd="sng" w="12700">
              <a:solidFill>
                <a:srgbClr val="F9F9F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 name="Google Shape;49;p3"/>
            <p:cNvSpPr/>
            <p:nvPr/>
          </p:nvSpPr>
          <p:spPr>
            <a:xfrm>
              <a:off x="201939" y="2451084"/>
              <a:ext cx="3391800" cy="2821200"/>
            </a:xfrm>
            <a:prstGeom prst="rect">
              <a:avLst/>
            </a:prstGeom>
            <a:solidFill>
              <a:srgbClr val="F9F9F9"/>
            </a:solidFill>
            <a:ln cap="flat" cmpd="sng" w="12700">
              <a:solidFill>
                <a:srgbClr val="F9F9F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 name="Google Shape;50;p3"/>
            <p:cNvSpPr/>
            <p:nvPr/>
          </p:nvSpPr>
          <p:spPr>
            <a:xfrm>
              <a:off x="212178" y="4029502"/>
              <a:ext cx="3391800" cy="2821200"/>
            </a:xfrm>
            <a:prstGeom prst="rect">
              <a:avLst/>
            </a:prstGeom>
            <a:solidFill>
              <a:srgbClr val="F9F9F9"/>
            </a:solidFill>
            <a:ln cap="flat" cmpd="sng" w="12700">
              <a:solidFill>
                <a:srgbClr val="F9F9F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1" name="Google Shape;51;p3"/>
          <p:cNvSpPr txBox="1"/>
          <p:nvPr>
            <p:ph idx="1" type="body"/>
          </p:nvPr>
        </p:nvSpPr>
        <p:spPr>
          <a:xfrm>
            <a:off x="628650" y="1268119"/>
            <a:ext cx="7534800" cy="2896200"/>
          </a:xfrm>
          <a:prstGeom prst="rect">
            <a:avLst/>
          </a:prstGeom>
          <a:noFill/>
          <a:ln>
            <a:noFill/>
          </a:ln>
        </p:spPr>
        <p:txBody>
          <a:bodyPr anchorCtr="0" anchor="t" bIns="45700" lIns="91425" spcFirstLastPara="1" rIns="91425" wrap="square" tIns="45700">
            <a:normAutofit/>
          </a:bodyPr>
          <a:lstStyle>
            <a:lvl1pPr indent="-308610" lvl="0" marL="457200">
              <a:lnSpc>
                <a:spcPct val="130000"/>
              </a:lnSpc>
              <a:spcBef>
                <a:spcPts val="0"/>
              </a:spcBef>
              <a:spcAft>
                <a:spcPts val="0"/>
              </a:spcAft>
              <a:buSzPts val="1260"/>
              <a:buChar char="✈"/>
              <a:defRPr sz="2000">
                <a:solidFill>
                  <a:srgbClr val="262626"/>
                </a:solidFill>
                <a:latin typeface="Raleway"/>
                <a:ea typeface="Raleway"/>
                <a:cs typeface="Raleway"/>
                <a:sym typeface="Raleway"/>
              </a:defRPr>
            </a:lvl1pPr>
            <a:lvl2pPr indent="-308610" lvl="1" marL="914400">
              <a:lnSpc>
                <a:spcPct val="130000"/>
              </a:lnSpc>
              <a:spcBef>
                <a:spcPts val="0"/>
              </a:spcBef>
              <a:spcAft>
                <a:spcPts val="0"/>
              </a:spcAft>
              <a:buSzPts val="1260"/>
              <a:buChar char="▪"/>
              <a:defRPr sz="2000">
                <a:solidFill>
                  <a:srgbClr val="262626"/>
                </a:solidFill>
                <a:latin typeface="Raleway"/>
                <a:ea typeface="Raleway"/>
                <a:cs typeface="Raleway"/>
                <a:sym typeface="Raleway"/>
              </a:defRPr>
            </a:lvl2pPr>
            <a:lvl3pPr indent="-308610" lvl="2" marL="1371600" algn="l">
              <a:lnSpc>
                <a:spcPct val="100000"/>
              </a:lnSpc>
              <a:spcBef>
                <a:spcPts val="500"/>
              </a:spcBef>
              <a:spcAft>
                <a:spcPts val="0"/>
              </a:spcAft>
              <a:buSzPts val="1260"/>
              <a:buChar char="•"/>
              <a:defRPr sz="1800">
                <a:solidFill>
                  <a:srgbClr val="262626"/>
                </a:solidFill>
                <a:latin typeface="Raleway Thin"/>
                <a:ea typeface="Raleway Thin"/>
                <a:cs typeface="Raleway Thin"/>
                <a:sym typeface="Raleway Thin"/>
              </a:defRPr>
            </a:lvl3pPr>
            <a:lvl4pPr indent="-308610" lvl="3" marL="1828800" algn="l">
              <a:lnSpc>
                <a:spcPct val="100000"/>
              </a:lnSpc>
              <a:spcBef>
                <a:spcPts val="500"/>
              </a:spcBef>
              <a:spcAft>
                <a:spcPts val="0"/>
              </a:spcAft>
              <a:buSzPts val="1260"/>
              <a:buChar char="•"/>
              <a:defRPr sz="1600">
                <a:solidFill>
                  <a:srgbClr val="262626"/>
                </a:solidFill>
                <a:latin typeface="Raleway Thin"/>
                <a:ea typeface="Raleway Thin"/>
                <a:cs typeface="Raleway Thin"/>
                <a:sym typeface="Raleway Thin"/>
              </a:defRPr>
            </a:lvl4pPr>
            <a:lvl5pPr indent="-308610" lvl="4" marL="2286000" algn="l">
              <a:lnSpc>
                <a:spcPct val="100000"/>
              </a:lnSpc>
              <a:spcBef>
                <a:spcPts val="500"/>
              </a:spcBef>
              <a:spcAft>
                <a:spcPts val="0"/>
              </a:spcAft>
              <a:buSzPts val="1260"/>
              <a:buChar char="•"/>
              <a:defRPr sz="1600">
                <a:solidFill>
                  <a:srgbClr val="262626"/>
                </a:solidFill>
                <a:latin typeface="Raleway Thin"/>
                <a:ea typeface="Raleway Thin"/>
                <a:cs typeface="Raleway Thin"/>
                <a:sym typeface="Raleway Thin"/>
              </a:defRPr>
            </a:lvl5pPr>
            <a:lvl6pPr indent="-308610" lvl="5" marL="2743200" algn="l">
              <a:lnSpc>
                <a:spcPct val="90000"/>
              </a:lnSpc>
              <a:spcBef>
                <a:spcPts val="500"/>
              </a:spcBef>
              <a:spcAft>
                <a:spcPts val="0"/>
              </a:spcAft>
              <a:buClr>
                <a:schemeClr val="dk1"/>
              </a:buClr>
              <a:buSzPts val="1260"/>
              <a:buChar char="•"/>
              <a:defRPr/>
            </a:lvl6pPr>
            <a:lvl7pPr indent="-308610" lvl="6" marL="3200400" algn="l">
              <a:lnSpc>
                <a:spcPct val="90000"/>
              </a:lnSpc>
              <a:spcBef>
                <a:spcPts val="500"/>
              </a:spcBef>
              <a:spcAft>
                <a:spcPts val="0"/>
              </a:spcAft>
              <a:buClr>
                <a:schemeClr val="dk1"/>
              </a:buClr>
              <a:buSzPts val="1260"/>
              <a:buChar char="•"/>
              <a:defRPr/>
            </a:lvl7pPr>
            <a:lvl8pPr indent="-308609" lvl="7" marL="3657600" algn="l">
              <a:lnSpc>
                <a:spcPct val="90000"/>
              </a:lnSpc>
              <a:spcBef>
                <a:spcPts val="500"/>
              </a:spcBef>
              <a:spcAft>
                <a:spcPts val="0"/>
              </a:spcAft>
              <a:buClr>
                <a:schemeClr val="dk1"/>
              </a:buClr>
              <a:buSzPts val="1260"/>
              <a:buChar char="•"/>
              <a:defRPr/>
            </a:lvl8pPr>
            <a:lvl9pPr indent="-308609" lvl="8" marL="4114800" algn="l">
              <a:lnSpc>
                <a:spcPct val="90000"/>
              </a:lnSpc>
              <a:spcBef>
                <a:spcPts val="500"/>
              </a:spcBef>
              <a:spcAft>
                <a:spcPts val="0"/>
              </a:spcAft>
              <a:buClr>
                <a:schemeClr val="dk1"/>
              </a:buClr>
              <a:buSzPts val="1260"/>
              <a:buChar char="•"/>
              <a:defRPr/>
            </a:lvl9pPr>
          </a:lstStyle>
          <a:p/>
        </p:txBody>
      </p:sp>
      <p:sp>
        <p:nvSpPr>
          <p:cNvPr id="52" name="Google Shape;52;p3"/>
          <p:cNvSpPr txBox="1"/>
          <p:nvPr>
            <p:ph type="title"/>
          </p:nvPr>
        </p:nvSpPr>
        <p:spPr>
          <a:xfrm>
            <a:off x="628650" y="273844"/>
            <a:ext cx="78249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Raleway Thin"/>
              <a:buNone/>
              <a:defRPr sz="3600">
                <a:solidFill>
                  <a:srgbClr val="262626"/>
                </a:solidFill>
                <a:latin typeface="Raleway Thin"/>
                <a:ea typeface="Raleway Thin"/>
                <a:cs typeface="Raleway Thin"/>
                <a:sym typeface="Raleway Thi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 name="Shape 53"/>
        <p:cNvGrpSpPr/>
        <p:nvPr/>
      </p:nvGrpSpPr>
      <p:grpSpPr>
        <a:xfrm>
          <a:off x="0" y="0"/>
          <a:ext cx="0" cy="0"/>
          <a:chOff x="0" y="0"/>
          <a:chExt cx="0" cy="0"/>
        </a:xfrm>
      </p:grpSpPr>
      <p:sp>
        <p:nvSpPr>
          <p:cNvPr id="54" name="Google Shape;54;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3600"/>
              <a:buFont typeface="Raleway"/>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5" name="Google Shape;5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1pPr>
            <a:lvl2pPr indent="0" lvl="1"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2pPr>
            <a:lvl3pPr indent="0" lvl="2"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3pPr>
            <a:lvl4pPr indent="0" lvl="3"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4pPr>
            <a:lvl5pPr indent="0" lvl="4"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5pPr>
            <a:lvl6pPr indent="0" lvl="5"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6pPr>
            <a:lvl7pPr indent="0" lvl="6"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7pPr>
            <a:lvl8pPr indent="0" lvl="7"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8pPr>
            <a:lvl9pPr indent="0" lvl="8"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Raleway"/>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59" name="Google Shape;5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1pPr>
            <a:lvl2pPr indent="0" lvl="1"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2pPr>
            <a:lvl3pPr indent="0" lvl="2"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3pPr>
            <a:lvl4pPr indent="0" lvl="3"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4pPr>
            <a:lvl5pPr indent="0" lvl="4"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5pPr>
            <a:lvl6pPr indent="0" lvl="5"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6pPr>
            <a:lvl7pPr indent="0" lvl="6"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7pPr>
            <a:lvl8pPr indent="0" lvl="7"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8pPr>
            <a:lvl9pPr indent="0" lvl="8"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6"/>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Ralew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3" name="Google Shape;63;p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7"/>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7"/>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p8"/>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8"/>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6" name="Google Shape;76;p8"/>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8"/>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 name="Google Shape;78;p8"/>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1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Raleway"/>
              <a:buNone/>
              <a:defRPr b="0" i="0" sz="4400" u="none" cap="none" strike="noStrike">
                <a:solidFill>
                  <a:schemeClr val="dk1"/>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aleway Thin"/>
                <a:ea typeface="Raleway Thin"/>
                <a:cs typeface="Raleway Thin"/>
                <a:sym typeface="Raleway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aleway Thin"/>
                <a:ea typeface="Raleway Thin"/>
                <a:cs typeface="Raleway Thin"/>
                <a:sym typeface="Raleway Thi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aleway Thin"/>
                <a:ea typeface="Raleway Thin"/>
                <a:cs typeface="Raleway Thin"/>
                <a:sym typeface="Raleway Thi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aleway Thin"/>
                <a:ea typeface="Raleway Thin"/>
                <a:cs typeface="Raleway Thin"/>
                <a:sym typeface="Raleway Thi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aleway Thin"/>
                <a:ea typeface="Raleway Thin"/>
                <a:cs typeface="Raleway Thin"/>
                <a:sym typeface="Raleway Thi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Raleway"/>
                <a:ea typeface="Raleway"/>
                <a:cs typeface="Raleway"/>
                <a:sym typeface="Raleway"/>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Raleway"/>
                <a:ea typeface="Raleway"/>
                <a:cs typeface="Raleway"/>
                <a:sym typeface="Raleway"/>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Raleway"/>
                <a:ea typeface="Raleway"/>
                <a:cs typeface="Raleway"/>
                <a:sym typeface="Raleway"/>
              </a:defRPr>
            </a:lvl1pPr>
            <a:lvl2pPr indent="0" lvl="1" marL="0" marR="0" rtl="0" algn="r">
              <a:spcBef>
                <a:spcPts val="0"/>
              </a:spcBef>
              <a:buNone/>
              <a:defRPr b="0" i="0" sz="1200" u="none" cap="none" strike="noStrike">
                <a:solidFill>
                  <a:srgbClr val="888888"/>
                </a:solidFill>
                <a:latin typeface="Raleway"/>
                <a:ea typeface="Raleway"/>
                <a:cs typeface="Raleway"/>
                <a:sym typeface="Raleway"/>
              </a:defRPr>
            </a:lvl2pPr>
            <a:lvl3pPr indent="0" lvl="2" marL="0" marR="0" rtl="0" algn="r">
              <a:spcBef>
                <a:spcPts val="0"/>
              </a:spcBef>
              <a:buNone/>
              <a:defRPr b="0" i="0" sz="1200" u="none" cap="none" strike="noStrike">
                <a:solidFill>
                  <a:srgbClr val="888888"/>
                </a:solidFill>
                <a:latin typeface="Raleway"/>
                <a:ea typeface="Raleway"/>
                <a:cs typeface="Raleway"/>
                <a:sym typeface="Raleway"/>
              </a:defRPr>
            </a:lvl3pPr>
            <a:lvl4pPr indent="0" lvl="3" marL="0" marR="0" rtl="0" algn="r">
              <a:spcBef>
                <a:spcPts val="0"/>
              </a:spcBef>
              <a:buNone/>
              <a:defRPr b="0" i="0" sz="1200" u="none" cap="none" strike="noStrike">
                <a:solidFill>
                  <a:srgbClr val="888888"/>
                </a:solidFill>
                <a:latin typeface="Raleway"/>
                <a:ea typeface="Raleway"/>
                <a:cs typeface="Raleway"/>
                <a:sym typeface="Raleway"/>
              </a:defRPr>
            </a:lvl4pPr>
            <a:lvl5pPr indent="0" lvl="4" marL="0" marR="0" rtl="0" algn="r">
              <a:spcBef>
                <a:spcPts val="0"/>
              </a:spcBef>
              <a:buNone/>
              <a:defRPr b="0" i="0" sz="1200" u="none" cap="none" strike="noStrike">
                <a:solidFill>
                  <a:srgbClr val="888888"/>
                </a:solidFill>
                <a:latin typeface="Raleway"/>
                <a:ea typeface="Raleway"/>
                <a:cs typeface="Raleway"/>
                <a:sym typeface="Raleway"/>
              </a:defRPr>
            </a:lvl5pPr>
            <a:lvl6pPr indent="0" lvl="5" marL="0" marR="0" rtl="0" algn="r">
              <a:spcBef>
                <a:spcPts val="0"/>
              </a:spcBef>
              <a:buNone/>
              <a:defRPr b="0" i="0" sz="1200" u="none" cap="none" strike="noStrike">
                <a:solidFill>
                  <a:srgbClr val="888888"/>
                </a:solidFill>
                <a:latin typeface="Raleway"/>
                <a:ea typeface="Raleway"/>
                <a:cs typeface="Raleway"/>
                <a:sym typeface="Raleway"/>
              </a:defRPr>
            </a:lvl6pPr>
            <a:lvl7pPr indent="0" lvl="6" marL="0" marR="0" rtl="0" algn="r">
              <a:spcBef>
                <a:spcPts val="0"/>
              </a:spcBef>
              <a:buNone/>
              <a:defRPr b="0" i="0" sz="1200" u="none" cap="none" strike="noStrike">
                <a:solidFill>
                  <a:srgbClr val="888888"/>
                </a:solidFill>
                <a:latin typeface="Raleway"/>
                <a:ea typeface="Raleway"/>
                <a:cs typeface="Raleway"/>
                <a:sym typeface="Raleway"/>
              </a:defRPr>
            </a:lvl7pPr>
            <a:lvl8pPr indent="0" lvl="7" marL="0" marR="0" rtl="0" algn="r">
              <a:spcBef>
                <a:spcPts val="0"/>
              </a:spcBef>
              <a:buNone/>
              <a:defRPr b="0" i="0" sz="1200" u="none" cap="none" strike="noStrike">
                <a:solidFill>
                  <a:srgbClr val="888888"/>
                </a:solidFill>
                <a:latin typeface="Raleway"/>
                <a:ea typeface="Raleway"/>
                <a:cs typeface="Raleway"/>
                <a:sym typeface="Raleway"/>
              </a:defRPr>
            </a:lvl8pPr>
            <a:lvl9pPr indent="0" lvl="8" marL="0" marR="0" rtl="0" algn="r">
              <a:spcBef>
                <a:spcPts val="0"/>
              </a:spcBef>
              <a:buNone/>
              <a:defRPr b="0" i="0" sz="1200" u="none" cap="none" strike="noStrike">
                <a:solidFill>
                  <a:srgbClr val="888888"/>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5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5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8.jpg"/><Relationship Id="rId9"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2.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jpg"/><Relationship Id="rId4" Type="http://schemas.openxmlformats.org/officeDocument/2006/relationships/image" Target="../media/image44.jpg"/><Relationship Id="rId5"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7.jp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jpg"/><Relationship Id="rId4" Type="http://schemas.openxmlformats.org/officeDocument/2006/relationships/image" Target="../media/image4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0.jpg"/><Relationship Id="rId4" Type="http://schemas.openxmlformats.org/officeDocument/2006/relationships/image" Target="../media/image64.jpg"/><Relationship Id="rId5" Type="http://schemas.openxmlformats.org/officeDocument/2006/relationships/image" Target="../media/image42.jpg"/><Relationship Id="rId6" Type="http://schemas.openxmlformats.org/officeDocument/2006/relationships/image" Target="../media/image45.jpg"/><Relationship Id="rId7"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7.png"/><Relationship Id="rId4" Type="http://schemas.openxmlformats.org/officeDocument/2006/relationships/image" Target="../media/image74.png"/><Relationship Id="rId5" Type="http://schemas.openxmlformats.org/officeDocument/2006/relationships/image" Target="../media/image52.png"/><Relationship Id="rId6" Type="http://schemas.openxmlformats.org/officeDocument/2006/relationships/image" Target="../media/image10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2.png"/><Relationship Id="rId4" Type="http://schemas.openxmlformats.org/officeDocument/2006/relationships/image" Target="../media/image61.gif"/><Relationship Id="rId5" Type="http://schemas.openxmlformats.org/officeDocument/2006/relationships/image" Target="../media/image54.png"/><Relationship Id="rId6" Type="http://schemas.openxmlformats.org/officeDocument/2006/relationships/image" Target="../media/image70.png"/><Relationship Id="rId7" Type="http://schemas.openxmlformats.org/officeDocument/2006/relationships/image" Target="../media/image6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5.jpg"/><Relationship Id="rId4" Type="http://schemas.openxmlformats.org/officeDocument/2006/relationships/image" Target="../media/image101.jpg"/><Relationship Id="rId5" Type="http://schemas.openxmlformats.org/officeDocument/2006/relationships/image" Target="../media/image6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8.jpg"/><Relationship Id="rId4" Type="http://schemas.openxmlformats.org/officeDocument/2006/relationships/image" Target="../media/image94.png"/><Relationship Id="rId5" Type="http://schemas.openxmlformats.org/officeDocument/2006/relationships/image" Target="../media/image77.png"/><Relationship Id="rId6" Type="http://schemas.openxmlformats.org/officeDocument/2006/relationships/image" Target="../media/image6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5.jpg"/><Relationship Id="rId4" Type="http://schemas.openxmlformats.org/officeDocument/2006/relationships/image" Target="../media/image73.jpg"/><Relationship Id="rId5" Type="http://schemas.openxmlformats.org/officeDocument/2006/relationships/image" Target="../media/image78.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0.jpg"/><Relationship Id="rId4" Type="http://schemas.openxmlformats.org/officeDocument/2006/relationships/image" Target="../media/image65.jpg"/><Relationship Id="rId5"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5.jpg"/><Relationship Id="rId4" Type="http://schemas.openxmlformats.org/officeDocument/2006/relationships/image" Target="../media/image81.png"/><Relationship Id="rId5" Type="http://schemas.openxmlformats.org/officeDocument/2006/relationships/image" Target="../media/image86.jpg"/><Relationship Id="rId6"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5.jpg"/><Relationship Id="rId4" Type="http://schemas.openxmlformats.org/officeDocument/2006/relationships/image" Target="../media/image9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2.jpg"/><Relationship Id="rId4" Type="http://schemas.openxmlformats.org/officeDocument/2006/relationships/image" Target="../media/image84.png"/><Relationship Id="rId5" Type="http://schemas.openxmlformats.org/officeDocument/2006/relationships/image" Target="../media/image89.jpg"/><Relationship Id="rId6" Type="http://schemas.openxmlformats.org/officeDocument/2006/relationships/image" Target="../media/image8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4.jpg"/><Relationship Id="rId4" Type="http://schemas.openxmlformats.org/officeDocument/2006/relationships/image" Target="../media/image99.jpg"/><Relationship Id="rId5" Type="http://schemas.openxmlformats.org/officeDocument/2006/relationships/image" Target="../media/image8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www.youtube.com/watch?v=ACizj0ecJ4E" TargetMode="External"/><Relationship Id="rId4" Type="http://schemas.openxmlformats.org/officeDocument/2006/relationships/image" Target="../media/image8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1.jpg"/><Relationship Id="rId4" Type="http://schemas.openxmlformats.org/officeDocument/2006/relationships/image" Target="../media/image96.jpg"/><Relationship Id="rId5" Type="http://schemas.openxmlformats.org/officeDocument/2006/relationships/image" Target="../media/image92.jpg"/><Relationship Id="rId6" Type="http://schemas.openxmlformats.org/officeDocument/2006/relationships/image" Target="../media/image103.jpg"/><Relationship Id="rId7" Type="http://schemas.openxmlformats.org/officeDocument/2006/relationships/image" Target="../media/image93.jpg"/><Relationship Id="rId8" Type="http://schemas.openxmlformats.org/officeDocument/2006/relationships/image" Target="../media/image10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0.jpg"/><Relationship Id="rId4" Type="http://schemas.openxmlformats.org/officeDocument/2006/relationships/image" Target="../media/image9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jpg"/><Relationship Id="rId5" Type="http://schemas.openxmlformats.org/officeDocument/2006/relationships/image" Target="../media/image4.jpg"/><Relationship Id="rId6" Type="http://schemas.openxmlformats.org/officeDocument/2006/relationships/image" Target="../media/image43.jpg"/><Relationship Id="rId7"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26.jpg"/><Relationship Id="rId5"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8.jpg"/><Relationship Id="rId5"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9.jp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www.youtube.com/watch?v=NyUEc9znnls" TargetMode="Externa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txBox="1"/>
          <p:nvPr>
            <p:ph type="title"/>
          </p:nvPr>
        </p:nvSpPr>
        <p:spPr>
          <a:xfrm>
            <a:off x="4254675" y="1857745"/>
            <a:ext cx="4330200" cy="1428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b="1" lang="en-CA" sz="3040">
                <a:latin typeface="Raleway"/>
                <a:ea typeface="Raleway"/>
                <a:cs typeface="Raleway"/>
                <a:sym typeface="Raleway"/>
              </a:rPr>
              <a:t>Schulich UAV</a:t>
            </a:r>
            <a:endParaRPr b="1" sz="3040">
              <a:latin typeface="Raleway"/>
              <a:ea typeface="Raleway"/>
              <a:cs typeface="Raleway"/>
              <a:sym typeface="Raleway"/>
            </a:endParaRPr>
          </a:p>
          <a:p>
            <a:pPr indent="0" lvl="0" marL="0" rtl="0" algn="l">
              <a:spcBef>
                <a:spcPts val="0"/>
              </a:spcBef>
              <a:spcAft>
                <a:spcPts val="0"/>
              </a:spcAft>
              <a:buSzPts val="990"/>
              <a:buNone/>
            </a:pPr>
            <a:r>
              <a:rPr b="1" lang="en-CA" sz="3040">
                <a:latin typeface="Raleway"/>
                <a:ea typeface="Raleway"/>
                <a:cs typeface="Raleway"/>
                <a:sym typeface="Raleway"/>
              </a:rPr>
              <a:t>Lunch &amp; Learn 2025</a:t>
            </a:r>
            <a:endParaRPr b="1" sz="3040">
              <a:latin typeface="Raleway"/>
              <a:ea typeface="Raleway"/>
              <a:cs typeface="Raleway"/>
              <a:sym typeface="Raleway"/>
            </a:endParaRPr>
          </a:p>
          <a:p>
            <a:pPr indent="0" lvl="0" marL="0" rtl="0" algn="l">
              <a:spcBef>
                <a:spcPts val="0"/>
              </a:spcBef>
              <a:spcAft>
                <a:spcPts val="0"/>
              </a:spcAft>
              <a:buSzPts val="990"/>
              <a:buNone/>
            </a:pPr>
            <a:r>
              <a:t/>
            </a:r>
            <a:endParaRPr b="1" sz="3040">
              <a:latin typeface="Raleway"/>
              <a:ea typeface="Raleway"/>
              <a:cs typeface="Raleway"/>
              <a:sym typeface="Raleway"/>
            </a:endParaRPr>
          </a:p>
        </p:txBody>
      </p:sp>
      <p:pic>
        <p:nvPicPr>
          <p:cNvPr id="122" name="Google Shape;122;p15" title="EA047FCD-4292-488B-B0C5-5F2F5C581305_1_105_c.jpeg"/>
          <p:cNvPicPr preferRelativeResize="0"/>
          <p:nvPr/>
        </p:nvPicPr>
        <p:blipFill rotWithShape="1">
          <a:blip r:embed="rId3">
            <a:alphaModFix/>
          </a:blip>
          <a:srcRect b="17362" l="0" r="0" t="0"/>
          <a:stretch/>
        </p:blipFill>
        <p:spPr>
          <a:xfrm>
            <a:off x="0" y="0"/>
            <a:ext cx="3501651" cy="5143500"/>
          </a:xfrm>
          <a:prstGeom prst="rect">
            <a:avLst/>
          </a:prstGeom>
          <a:noFill/>
          <a:ln>
            <a:noFill/>
          </a:ln>
          <a:effectLst>
            <a:outerShdw blurRad="57150" rotWithShape="0" algn="bl" dir="5400000" dist="19050">
              <a:srgbClr val="000000">
                <a:alpha val="50000"/>
              </a:srgbClr>
            </a:outerShdw>
          </a:effectLst>
        </p:spPr>
      </p:pic>
      <p:pic>
        <p:nvPicPr>
          <p:cNvPr id="123" name="Google Shape;123;p15" title="orcahorizontal2.png"/>
          <p:cNvPicPr preferRelativeResize="0"/>
          <p:nvPr/>
        </p:nvPicPr>
        <p:blipFill>
          <a:blip r:embed="rId4">
            <a:alphaModFix/>
          </a:blip>
          <a:stretch>
            <a:fillRect/>
          </a:stretch>
        </p:blipFill>
        <p:spPr>
          <a:xfrm>
            <a:off x="3730250" y="2441950"/>
            <a:ext cx="5011574" cy="3041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3793925" y="1806945"/>
            <a:ext cx="4330200" cy="1428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b="1" lang="en-CA" sz="3040">
                <a:latin typeface="Raleway"/>
                <a:ea typeface="Raleway"/>
                <a:cs typeface="Raleway"/>
                <a:sym typeface="Raleway"/>
              </a:rPr>
              <a:t>Schulich UAV</a:t>
            </a:r>
            <a:endParaRPr b="1" sz="3040">
              <a:latin typeface="Raleway"/>
              <a:ea typeface="Raleway"/>
              <a:cs typeface="Raleway"/>
              <a:sym typeface="Raleway"/>
            </a:endParaRPr>
          </a:p>
          <a:p>
            <a:pPr indent="0" lvl="0" marL="0" rtl="0" algn="l">
              <a:spcBef>
                <a:spcPts val="0"/>
              </a:spcBef>
              <a:spcAft>
                <a:spcPts val="0"/>
              </a:spcAft>
              <a:buSzPts val="990"/>
              <a:buNone/>
            </a:pPr>
            <a:r>
              <a:rPr b="1" lang="en-CA" sz="3040">
                <a:latin typeface="Raleway"/>
                <a:ea typeface="Raleway"/>
                <a:cs typeface="Raleway"/>
                <a:sym typeface="Raleway"/>
              </a:rPr>
              <a:t>Design</a:t>
            </a:r>
            <a:endParaRPr b="1" sz="3040">
              <a:latin typeface="Raleway"/>
              <a:ea typeface="Raleway"/>
              <a:cs typeface="Raleway"/>
              <a:sym typeface="Raleway"/>
            </a:endParaRPr>
          </a:p>
          <a:p>
            <a:pPr indent="0" lvl="0" marL="0" rtl="0" algn="l">
              <a:spcBef>
                <a:spcPts val="0"/>
              </a:spcBef>
              <a:spcAft>
                <a:spcPts val="0"/>
              </a:spcAft>
              <a:buSzPts val="990"/>
              <a:buNone/>
            </a:pPr>
            <a:r>
              <a:t/>
            </a:r>
            <a:endParaRPr b="1" sz="3040">
              <a:latin typeface="Raleway"/>
              <a:ea typeface="Raleway"/>
              <a:cs typeface="Raleway"/>
              <a:sym typeface="Raleway"/>
            </a:endParaRPr>
          </a:p>
        </p:txBody>
      </p:sp>
      <p:pic>
        <p:nvPicPr>
          <p:cNvPr id="196" name="Google Shape;196;p24" title="ORCA.jpg"/>
          <p:cNvPicPr preferRelativeResize="0"/>
          <p:nvPr/>
        </p:nvPicPr>
        <p:blipFill rotWithShape="1">
          <a:blip r:embed="rId3">
            <a:alphaModFix/>
          </a:blip>
          <a:srcRect b="0" l="11004" r="11004" t="0"/>
          <a:stretch/>
        </p:blipFill>
        <p:spPr>
          <a:xfrm>
            <a:off x="0" y="-50800"/>
            <a:ext cx="3056252" cy="52251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idx="1" type="body"/>
          </p:nvPr>
        </p:nvSpPr>
        <p:spPr>
          <a:xfrm>
            <a:off x="628650" y="1268125"/>
            <a:ext cx="7534800" cy="2974500"/>
          </a:xfrm>
          <a:prstGeom prst="rect">
            <a:avLst/>
          </a:prstGeom>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b="1" lang="en-CA"/>
              <a:t>Overall Design Goals</a:t>
            </a:r>
            <a:endParaRPr b="1"/>
          </a:p>
          <a:p>
            <a:pPr indent="-308610" lvl="0" marL="457200" rtl="0" algn="l">
              <a:lnSpc>
                <a:spcPct val="150000"/>
              </a:lnSpc>
              <a:spcBef>
                <a:spcPts val="0"/>
              </a:spcBef>
              <a:spcAft>
                <a:spcPts val="0"/>
              </a:spcAft>
              <a:buSzPts val="1260"/>
              <a:buChar char="✈"/>
            </a:pPr>
            <a:r>
              <a:rPr lang="en-CA"/>
              <a:t>Simplistic</a:t>
            </a:r>
            <a:endParaRPr/>
          </a:p>
          <a:p>
            <a:pPr indent="-308610" lvl="0" marL="457200" rtl="0" algn="l">
              <a:lnSpc>
                <a:spcPct val="150000"/>
              </a:lnSpc>
              <a:spcBef>
                <a:spcPts val="0"/>
              </a:spcBef>
              <a:spcAft>
                <a:spcPts val="0"/>
              </a:spcAft>
              <a:buSzPts val="1260"/>
              <a:buChar char="✈"/>
            </a:pPr>
            <a:r>
              <a:rPr lang="en-CA"/>
              <a:t>I</a:t>
            </a:r>
            <a:r>
              <a:rPr lang="en-CA"/>
              <a:t>terable</a:t>
            </a:r>
            <a:endParaRPr/>
          </a:p>
          <a:p>
            <a:pPr indent="-308610" lvl="0" marL="457200" rtl="0" algn="l">
              <a:lnSpc>
                <a:spcPct val="150000"/>
              </a:lnSpc>
              <a:spcBef>
                <a:spcPts val="0"/>
              </a:spcBef>
              <a:spcAft>
                <a:spcPts val="0"/>
              </a:spcAft>
              <a:buSzPts val="1260"/>
              <a:buChar char="✈"/>
            </a:pPr>
            <a:r>
              <a:rPr lang="en-CA"/>
              <a:t>Easily-repairable </a:t>
            </a:r>
            <a:endParaRPr/>
          </a:p>
          <a:p>
            <a:pPr indent="-308610" lvl="0" marL="457200" rtl="0" algn="l">
              <a:lnSpc>
                <a:spcPct val="150000"/>
              </a:lnSpc>
              <a:spcBef>
                <a:spcPts val="0"/>
              </a:spcBef>
              <a:spcAft>
                <a:spcPts val="0"/>
              </a:spcAft>
              <a:buSzPts val="1260"/>
              <a:buChar char="✈"/>
            </a:pPr>
            <a:r>
              <a:rPr lang="en-CA"/>
              <a:t>Ease of electronic access</a:t>
            </a:r>
            <a:endParaRPr/>
          </a:p>
          <a:p>
            <a:pPr indent="-308610" lvl="0" marL="457200" rtl="0" algn="l">
              <a:lnSpc>
                <a:spcPct val="150000"/>
              </a:lnSpc>
              <a:spcBef>
                <a:spcPts val="0"/>
              </a:spcBef>
              <a:spcAft>
                <a:spcPts val="0"/>
              </a:spcAft>
              <a:buSzPts val="1260"/>
              <a:buChar char="✈"/>
            </a:pPr>
            <a:r>
              <a:rPr lang="en-CA"/>
              <a:t>Quick assembly time</a:t>
            </a:r>
            <a:endParaRPr/>
          </a:p>
        </p:txBody>
      </p:sp>
      <p:sp>
        <p:nvSpPr>
          <p:cNvPr id="202" name="Google Shape;202;p25"/>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Mechanical</a:t>
            </a:r>
            <a:endParaRPr b="1">
              <a:latin typeface="Raleway"/>
              <a:ea typeface="Raleway"/>
              <a:cs typeface="Raleway"/>
              <a:sym typeface="Raleway"/>
            </a:endParaRPr>
          </a:p>
        </p:txBody>
      </p:sp>
      <p:pic>
        <p:nvPicPr>
          <p:cNvPr id="203" name="Google Shape;203;p25"/>
          <p:cNvPicPr preferRelativeResize="0"/>
          <p:nvPr/>
        </p:nvPicPr>
        <p:blipFill rotWithShape="1">
          <a:blip r:embed="rId3">
            <a:alphaModFix/>
          </a:blip>
          <a:srcRect b="0" l="0" r="0" t="0"/>
          <a:stretch/>
        </p:blipFill>
        <p:spPr>
          <a:xfrm>
            <a:off x="5053950" y="2899550"/>
            <a:ext cx="2522625" cy="1802860"/>
          </a:xfrm>
          <a:prstGeom prst="rect">
            <a:avLst/>
          </a:prstGeom>
          <a:noFill/>
          <a:ln>
            <a:noFill/>
          </a:ln>
          <a:effectLst>
            <a:outerShdw blurRad="57150" rotWithShape="0" algn="bl" dir="5400000" dist="19050">
              <a:srgbClr val="000000">
                <a:alpha val="50000"/>
              </a:srgbClr>
            </a:outerShdw>
          </a:effectLst>
        </p:spPr>
      </p:pic>
      <p:pic>
        <p:nvPicPr>
          <p:cNvPr id="204" name="Google Shape;204;p25"/>
          <p:cNvPicPr preferRelativeResize="0"/>
          <p:nvPr/>
        </p:nvPicPr>
        <p:blipFill>
          <a:blip r:embed="rId4">
            <a:alphaModFix/>
          </a:blip>
          <a:stretch>
            <a:fillRect/>
          </a:stretch>
        </p:blipFill>
        <p:spPr>
          <a:xfrm>
            <a:off x="6516724" y="943025"/>
            <a:ext cx="2208076" cy="1643049"/>
          </a:xfrm>
          <a:prstGeom prst="rect">
            <a:avLst/>
          </a:prstGeom>
          <a:noFill/>
          <a:ln>
            <a:noFill/>
          </a:ln>
          <a:effectLst>
            <a:outerShdw blurRad="57150" rotWithShape="0" algn="bl" dir="5400000" dist="19050">
              <a:srgbClr val="000000">
                <a:alpha val="50000"/>
              </a:srgbClr>
            </a:outerShdw>
          </a:effectLst>
        </p:spPr>
      </p:pic>
      <p:pic>
        <p:nvPicPr>
          <p:cNvPr id="205" name="Google Shape;205;p25" title="IMG_4386 (1).JPG"/>
          <p:cNvPicPr preferRelativeResize="0"/>
          <p:nvPr/>
        </p:nvPicPr>
        <p:blipFill>
          <a:blip r:embed="rId5">
            <a:alphaModFix/>
          </a:blip>
          <a:stretch>
            <a:fillRect/>
          </a:stretch>
        </p:blipFill>
        <p:spPr>
          <a:xfrm>
            <a:off x="3878225" y="936514"/>
            <a:ext cx="2208077" cy="165606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CA"/>
              <a:t>Design Constraints</a:t>
            </a:r>
            <a:endParaRPr b="1"/>
          </a:p>
          <a:p>
            <a:pPr indent="-308610" lvl="0" marL="457200" rtl="0" algn="l">
              <a:spcBef>
                <a:spcPts val="0"/>
              </a:spcBef>
              <a:spcAft>
                <a:spcPts val="0"/>
              </a:spcAft>
              <a:buSzPts val="1260"/>
              <a:buChar char="✈"/>
            </a:pPr>
            <a:r>
              <a:rPr lang="en-CA"/>
              <a:t>Payload mass</a:t>
            </a:r>
            <a:endParaRPr/>
          </a:p>
          <a:p>
            <a:pPr indent="-308610" lvl="0" marL="457200" rtl="0" algn="l">
              <a:spcBef>
                <a:spcPts val="0"/>
              </a:spcBef>
              <a:spcAft>
                <a:spcPts val="0"/>
              </a:spcAft>
              <a:buSzPts val="1260"/>
              <a:buChar char="✈"/>
            </a:pPr>
            <a:r>
              <a:rPr lang="en-CA"/>
              <a:t>Flight profile – imaging, payload drop, and cruise speed</a:t>
            </a:r>
            <a:endParaRPr/>
          </a:p>
          <a:p>
            <a:pPr indent="-308610" lvl="0" marL="457200" rtl="0" algn="l">
              <a:spcBef>
                <a:spcPts val="0"/>
              </a:spcBef>
              <a:spcAft>
                <a:spcPts val="0"/>
              </a:spcAft>
              <a:buSzPts val="1260"/>
              <a:buChar char="✈"/>
            </a:pPr>
            <a:r>
              <a:rPr lang="en-CA"/>
              <a:t>Manufacturability, transport </a:t>
            </a:r>
            <a:endParaRPr/>
          </a:p>
          <a:p>
            <a:pPr indent="0" lvl="0" marL="0" rtl="0" algn="l">
              <a:spcBef>
                <a:spcPts val="0"/>
              </a:spcBef>
              <a:spcAft>
                <a:spcPts val="0"/>
              </a:spcAft>
              <a:buNone/>
            </a:pPr>
            <a:r>
              <a:t/>
            </a:r>
            <a:endParaRPr/>
          </a:p>
        </p:txBody>
      </p:sp>
      <p:sp>
        <p:nvSpPr>
          <p:cNvPr id="211" name="Google Shape;211;p26"/>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Aerodynamic Design </a:t>
            </a:r>
            <a:endParaRPr b="1">
              <a:latin typeface="Raleway"/>
              <a:ea typeface="Raleway"/>
              <a:cs typeface="Raleway"/>
              <a:sym typeface="Raleway"/>
            </a:endParaRPr>
          </a:p>
        </p:txBody>
      </p:sp>
      <p:pic>
        <p:nvPicPr>
          <p:cNvPr id="212" name="Google Shape;212;p26"/>
          <p:cNvPicPr preferRelativeResize="0"/>
          <p:nvPr/>
        </p:nvPicPr>
        <p:blipFill>
          <a:blip r:embed="rId3">
            <a:alphaModFix/>
          </a:blip>
          <a:stretch>
            <a:fillRect/>
          </a:stretch>
        </p:blipFill>
        <p:spPr>
          <a:xfrm>
            <a:off x="4572000" y="3097825"/>
            <a:ext cx="2924175" cy="1295400"/>
          </a:xfrm>
          <a:prstGeom prst="rect">
            <a:avLst/>
          </a:prstGeom>
          <a:noFill/>
          <a:ln>
            <a:noFill/>
          </a:ln>
          <a:effectLst>
            <a:outerShdw blurRad="57150" rotWithShape="0" algn="bl" dir="5400000" dist="19050">
              <a:srgbClr val="000000">
                <a:alpha val="50000"/>
              </a:srgbClr>
            </a:outerShdw>
          </a:effectLst>
        </p:spPr>
      </p:pic>
      <p:pic>
        <p:nvPicPr>
          <p:cNvPr id="213" name="Google Shape;213;p26"/>
          <p:cNvPicPr preferRelativeResize="0"/>
          <p:nvPr/>
        </p:nvPicPr>
        <p:blipFill rotWithShape="1">
          <a:blip r:embed="rId4">
            <a:alphaModFix/>
          </a:blip>
          <a:srcRect b="0" l="0" r="0" t="19276"/>
          <a:stretch/>
        </p:blipFill>
        <p:spPr>
          <a:xfrm>
            <a:off x="1115975" y="3097825"/>
            <a:ext cx="2924175" cy="151555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idx="1" type="body"/>
          </p:nvPr>
        </p:nvSpPr>
        <p:spPr>
          <a:xfrm>
            <a:off x="628650" y="1268125"/>
            <a:ext cx="5962800" cy="2504700"/>
          </a:xfrm>
          <a:prstGeom prst="rect">
            <a:avLst/>
          </a:prstGeom>
        </p:spPr>
        <p:txBody>
          <a:bodyPr anchorCtr="0" anchor="t" bIns="45700" lIns="91425" spcFirstLastPara="1" rIns="91425" wrap="square" tIns="45700">
            <a:normAutofit/>
          </a:bodyPr>
          <a:lstStyle/>
          <a:p>
            <a:pPr indent="-349250" lvl="0" marL="457200" rtl="0" algn="l">
              <a:spcBef>
                <a:spcPts val="0"/>
              </a:spcBef>
              <a:spcAft>
                <a:spcPts val="0"/>
              </a:spcAft>
              <a:buSzPts val="1900"/>
              <a:buChar char="✈"/>
            </a:pPr>
            <a:r>
              <a:rPr lang="en-CA" sz="1900"/>
              <a:t>C</a:t>
            </a:r>
            <a:r>
              <a:rPr lang="en-CA" sz="1900"/>
              <a:t>ustom-designed &amp; manufactured fuselage</a:t>
            </a:r>
            <a:endParaRPr sz="1900"/>
          </a:p>
          <a:p>
            <a:pPr indent="-349250" lvl="0" marL="457200" rtl="0" algn="l">
              <a:spcBef>
                <a:spcPts val="0"/>
              </a:spcBef>
              <a:spcAft>
                <a:spcPts val="0"/>
              </a:spcAft>
              <a:buSzPts val="1900"/>
              <a:buChar char="✈"/>
            </a:pPr>
            <a:r>
              <a:rPr lang="en-CA" sz="1900"/>
              <a:t>Various custom 3D-printed parts </a:t>
            </a:r>
            <a:endParaRPr sz="1900"/>
          </a:p>
          <a:p>
            <a:pPr indent="-349250" lvl="0" marL="457200" rtl="0" algn="l">
              <a:spcBef>
                <a:spcPts val="0"/>
              </a:spcBef>
              <a:spcAft>
                <a:spcPts val="0"/>
              </a:spcAft>
              <a:buSzPts val="1900"/>
              <a:buChar char="✈"/>
            </a:pPr>
            <a:r>
              <a:rPr lang="en-CA" sz="1900"/>
              <a:t>Emphasis on simplicity, ease of electronic access and setup</a:t>
            </a:r>
            <a:endParaRPr sz="1900"/>
          </a:p>
          <a:p>
            <a:pPr indent="0" lvl="0" marL="45720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219" name="Google Shape;219;p27"/>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Manufacturing Design</a:t>
            </a:r>
            <a:endParaRPr b="1">
              <a:latin typeface="Raleway"/>
              <a:ea typeface="Raleway"/>
              <a:cs typeface="Raleway"/>
              <a:sym typeface="Raleway"/>
            </a:endParaRPr>
          </a:p>
        </p:txBody>
      </p:sp>
      <p:pic>
        <p:nvPicPr>
          <p:cNvPr id="220" name="Google Shape;220;p27"/>
          <p:cNvPicPr preferRelativeResize="0"/>
          <p:nvPr/>
        </p:nvPicPr>
        <p:blipFill>
          <a:blip r:embed="rId3">
            <a:alphaModFix/>
          </a:blip>
          <a:stretch>
            <a:fillRect/>
          </a:stretch>
        </p:blipFill>
        <p:spPr>
          <a:xfrm>
            <a:off x="4083300" y="2823263"/>
            <a:ext cx="2170325" cy="1817425"/>
          </a:xfrm>
          <a:prstGeom prst="rect">
            <a:avLst/>
          </a:prstGeom>
          <a:noFill/>
          <a:ln>
            <a:noFill/>
          </a:ln>
          <a:effectLst>
            <a:outerShdw blurRad="57150" rotWithShape="0" algn="bl" dir="5400000" dist="19050">
              <a:srgbClr val="000000">
                <a:alpha val="50000"/>
              </a:srgbClr>
            </a:outerShdw>
          </a:effectLst>
        </p:spPr>
      </p:pic>
      <p:pic>
        <p:nvPicPr>
          <p:cNvPr id="221" name="Google Shape;221;p27"/>
          <p:cNvPicPr preferRelativeResize="0"/>
          <p:nvPr/>
        </p:nvPicPr>
        <p:blipFill>
          <a:blip r:embed="rId4">
            <a:alphaModFix/>
          </a:blip>
          <a:stretch>
            <a:fillRect/>
          </a:stretch>
        </p:blipFill>
        <p:spPr>
          <a:xfrm>
            <a:off x="869950" y="3104600"/>
            <a:ext cx="2637000" cy="1536100"/>
          </a:xfrm>
          <a:prstGeom prst="rect">
            <a:avLst/>
          </a:prstGeom>
          <a:noFill/>
          <a:ln>
            <a:noFill/>
          </a:ln>
          <a:effectLst>
            <a:outerShdw blurRad="57150" rotWithShape="0" algn="bl" dir="5400000" dist="19050">
              <a:srgbClr val="000000">
                <a:alpha val="50000"/>
              </a:srgbClr>
            </a:outerShdw>
          </a:effectLst>
        </p:spPr>
      </p:pic>
      <p:pic>
        <p:nvPicPr>
          <p:cNvPr id="222" name="Google Shape;222;p27" title="20250329_120656.jpg"/>
          <p:cNvPicPr preferRelativeResize="0"/>
          <p:nvPr/>
        </p:nvPicPr>
        <p:blipFill rotWithShape="1">
          <a:blip r:embed="rId5">
            <a:alphaModFix/>
          </a:blip>
          <a:srcRect b="1308" l="0" r="0" t="8438"/>
          <a:stretch/>
        </p:blipFill>
        <p:spPr>
          <a:xfrm>
            <a:off x="6829975" y="1390175"/>
            <a:ext cx="1878524" cy="226059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Manufacturing Design</a:t>
            </a:r>
            <a:endParaRPr b="1">
              <a:latin typeface="Raleway"/>
              <a:ea typeface="Raleway"/>
              <a:cs typeface="Raleway"/>
              <a:sym typeface="Raleway"/>
            </a:endParaRPr>
          </a:p>
        </p:txBody>
      </p:sp>
      <p:pic>
        <p:nvPicPr>
          <p:cNvPr id="228" name="Google Shape;228;p28"/>
          <p:cNvPicPr preferRelativeResize="0"/>
          <p:nvPr/>
        </p:nvPicPr>
        <p:blipFill>
          <a:blip r:embed="rId3">
            <a:alphaModFix/>
          </a:blip>
          <a:stretch>
            <a:fillRect/>
          </a:stretch>
        </p:blipFill>
        <p:spPr>
          <a:xfrm>
            <a:off x="4649886" y="1293600"/>
            <a:ext cx="1472602" cy="1331200"/>
          </a:xfrm>
          <a:prstGeom prst="rect">
            <a:avLst/>
          </a:prstGeom>
          <a:noFill/>
          <a:ln>
            <a:noFill/>
          </a:ln>
          <a:effectLst>
            <a:outerShdw blurRad="57150" rotWithShape="0" algn="bl" dir="5400000" dist="19050">
              <a:srgbClr val="000000">
                <a:alpha val="50000"/>
              </a:srgbClr>
            </a:outerShdw>
          </a:effectLst>
        </p:spPr>
      </p:pic>
      <p:pic>
        <p:nvPicPr>
          <p:cNvPr id="229" name="Google Shape;229;p28" title="B84BE86D-C5DA-4F03-B47C-E758E77E3F69_1_105_c.jpeg"/>
          <p:cNvPicPr preferRelativeResize="0"/>
          <p:nvPr/>
        </p:nvPicPr>
        <p:blipFill>
          <a:blip r:embed="rId4">
            <a:alphaModFix/>
          </a:blip>
          <a:stretch>
            <a:fillRect/>
          </a:stretch>
        </p:blipFill>
        <p:spPr>
          <a:xfrm>
            <a:off x="6824197" y="1440901"/>
            <a:ext cx="2025450" cy="2700611"/>
          </a:xfrm>
          <a:prstGeom prst="rect">
            <a:avLst/>
          </a:prstGeom>
          <a:no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230" name="Google Shape;230;p28"/>
          <p:cNvPicPr preferRelativeResize="0"/>
          <p:nvPr/>
        </p:nvPicPr>
        <p:blipFill rotWithShape="1">
          <a:blip r:embed="rId5">
            <a:alphaModFix/>
          </a:blip>
          <a:srcRect b="29754" l="0" r="0" t="6680"/>
          <a:stretch/>
        </p:blipFill>
        <p:spPr>
          <a:xfrm>
            <a:off x="2891575" y="1293600"/>
            <a:ext cx="1174150" cy="1331200"/>
          </a:xfrm>
          <a:prstGeom prst="rect">
            <a:avLst/>
          </a:prstGeom>
          <a:noFill/>
          <a:ln>
            <a:noFill/>
          </a:ln>
          <a:effectLst>
            <a:outerShdw blurRad="57150" rotWithShape="0" algn="bl" dir="5400000" dist="19050">
              <a:srgbClr val="000000">
                <a:alpha val="50000"/>
              </a:srgbClr>
            </a:outerShdw>
          </a:effectLst>
        </p:spPr>
      </p:pic>
      <p:pic>
        <p:nvPicPr>
          <p:cNvPr id="231" name="Google Shape;231;p28"/>
          <p:cNvPicPr preferRelativeResize="0"/>
          <p:nvPr/>
        </p:nvPicPr>
        <p:blipFill>
          <a:blip r:embed="rId6">
            <a:alphaModFix/>
          </a:blip>
          <a:stretch>
            <a:fillRect/>
          </a:stretch>
        </p:blipFill>
        <p:spPr>
          <a:xfrm>
            <a:off x="2560200" y="3245950"/>
            <a:ext cx="1522051" cy="1143046"/>
          </a:xfrm>
          <a:prstGeom prst="rect">
            <a:avLst/>
          </a:prstGeom>
          <a:noFill/>
          <a:ln>
            <a:noFill/>
          </a:ln>
          <a:effectLst>
            <a:outerShdw blurRad="57150" rotWithShape="0" algn="bl" dir="5400000" dist="19050">
              <a:srgbClr val="000000">
                <a:alpha val="50000"/>
              </a:srgbClr>
            </a:outerShdw>
          </a:effectLst>
        </p:spPr>
      </p:pic>
      <p:pic>
        <p:nvPicPr>
          <p:cNvPr id="232" name="Google Shape;232;p28"/>
          <p:cNvPicPr preferRelativeResize="0"/>
          <p:nvPr/>
        </p:nvPicPr>
        <p:blipFill>
          <a:blip r:embed="rId7">
            <a:alphaModFix/>
          </a:blip>
          <a:stretch>
            <a:fillRect/>
          </a:stretch>
        </p:blipFill>
        <p:spPr>
          <a:xfrm>
            <a:off x="281975" y="1271250"/>
            <a:ext cx="2025450" cy="1331191"/>
          </a:xfrm>
          <a:prstGeom prst="rect">
            <a:avLst/>
          </a:prstGeom>
          <a:noFill/>
          <a:ln>
            <a:noFill/>
          </a:ln>
          <a:effectLst>
            <a:outerShdw blurRad="57150" rotWithShape="0" algn="bl" dir="5400000" dist="19050">
              <a:srgbClr val="000000">
                <a:alpha val="50000"/>
              </a:srgbClr>
            </a:outerShdw>
          </a:effectLst>
        </p:spPr>
      </p:pic>
      <p:cxnSp>
        <p:nvCxnSpPr>
          <p:cNvPr id="233" name="Google Shape;233;p28"/>
          <p:cNvCxnSpPr/>
          <p:nvPr/>
        </p:nvCxnSpPr>
        <p:spPr>
          <a:xfrm>
            <a:off x="2448900" y="1936850"/>
            <a:ext cx="301200" cy="0"/>
          </a:xfrm>
          <a:prstGeom prst="straightConnector1">
            <a:avLst/>
          </a:prstGeom>
          <a:noFill/>
          <a:ln cap="flat" cmpd="sng" w="19050">
            <a:solidFill>
              <a:schemeClr val="dk1"/>
            </a:solidFill>
            <a:prstDash val="solid"/>
            <a:round/>
            <a:headEnd len="med" w="med" type="none"/>
            <a:tailEnd len="med" w="med" type="triangle"/>
          </a:ln>
        </p:spPr>
      </p:cxnSp>
      <p:cxnSp>
        <p:nvCxnSpPr>
          <p:cNvPr id="234" name="Google Shape;234;p28"/>
          <p:cNvCxnSpPr/>
          <p:nvPr/>
        </p:nvCxnSpPr>
        <p:spPr>
          <a:xfrm>
            <a:off x="4207200" y="1936850"/>
            <a:ext cx="301200" cy="0"/>
          </a:xfrm>
          <a:prstGeom prst="straightConnector1">
            <a:avLst/>
          </a:prstGeom>
          <a:noFill/>
          <a:ln cap="flat" cmpd="sng" w="19050">
            <a:solidFill>
              <a:schemeClr val="dk1"/>
            </a:solidFill>
            <a:prstDash val="solid"/>
            <a:round/>
            <a:headEnd len="med" w="med" type="none"/>
            <a:tailEnd len="med" w="med" type="triangle"/>
          </a:ln>
        </p:spPr>
      </p:cxnSp>
      <p:cxnSp>
        <p:nvCxnSpPr>
          <p:cNvPr id="235" name="Google Shape;235;p28"/>
          <p:cNvCxnSpPr/>
          <p:nvPr/>
        </p:nvCxnSpPr>
        <p:spPr>
          <a:xfrm>
            <a:off x="2117013" y="3817463"/>
            <a:ext cx="301200" cy="0"/>
          </a:xfrm>
          <a:prstGeom prst="straightConnector1">
            <a:avLst/>
          </a:prstGeom>
          <a:noFill/>
          <a:ln cap="flat" cmpd="sng" w="19050">
            <a:solidFill>
              <a:schemeClr val="dk1"/>
            </a:solidFill>
            <a:prstDash val="solid"/>
            <a:round/>
            <a:headEnd len="med" w="med" type="none"/>
            <a:tailEnd len="med" w="med" type="triangle"/>
          </a:ln>
        </p:spPr>
      </p:cxnSp>
      <p:cxnSp>
        <p:nvCxnSpPr>
          <p:cNvPr id="236" name="Google Shape;236;p28"/>
          <p:cNvCxnSpPr/>
          <p:nvPr/>
        </p:nvCxnSpPr>
        <p:spPr>
          <a:xfrm>
            <a:off x="4214450" y="3817463"/>
            <a:ext cx="301200" cy="0"/>
          </a:xfrm>
          <a:prstGeom prst="straightConnector1">
            <a:avLst/>
          </a:prstGeom>
          <a:noFill/>
          <a:ln cap="flat" cmpd="sng" w="19050">
            <a:solidFill>
              <a:schemeClr val="dk1"/>
            </a:solidFill>
            <a:prstDash val="solid"/>
            <a:round/>
            <a:headEnd len="med" w="med" type="none"/>
            <a:tailEnd len="med" w="med" type="triangle"/>
          </a:ln>
        </p:spPr>
      </p:cxnSp>
      <p:cxnSp>
        <p:nvCxnSpPr>
          <p:cNvPr id="237" name="Google Shape;237;p28"/>
          <p:cNvCxnSpPr>
            <a:stCxn id="228" idx="3"/>
          </p:cNvCxnSpPr>
          <p:nvPr/>
        </p:nvCxnSpPr>
        <p:spPr>
          <a:xfrm>
            <a:off x="6122487" y="1959200"/>
            <a:ext cx="419400" cy="166200"/>
          </a:xfrm>
          <a:prstGeom prst="straightConnector1">
            <a:avLst/>
          </a:prstGeom>
          <a:noFill/>
          <a:ln cap="flat" cmpd="sng" w="19050">
            <a:solidFill>
              <a:schemeClr val="dk1"/>
            </a:solidFill>
            <a:prstDash val="solid"/>
            <a:round/>
            <a:headEnd len="med" w="med" type="none"/>
            <a:tailEnd len="med" w="med" type="triangle"/>
          </a:ln>
        </p:spPr>
      </p:cxnSp>
      <p:cxnSp>
        <p:nvCxnSpPr>
          <p:cNvPr id="238" name="Google Shape;238;p28"/>
          <p:cNvCxnSpPr/>
          <p:nvPr/>
        </p:nvCxnSpPr>
        <p:spPr>
          <a:xfrm flipH="1" rot="10800000">
            <a:off x="6170463" y="3623325"/>
            <a:ext cx="382200" cy="234000"/>
          </a:xfrm>
          <a:prstGeom prst="straightConnector1">
            <a:avLst/>
          </a:prstGeom>
          <a:noFill/>
          <a:ln cap="flat" cmpd="sng" w="19050">
            <a:solidFill>
              <a:schemeClr val="dk1"/>
            </a:solidFill>
            <a:prstDash val="solid"/>
            <a:round/>
            <a:headEnd len="med" w="med" type="none"/>
            <a:tailEnd len="med" w="med" type="triangle"/>
          </a:ln>
        </p:spPr>
      </p:cxnSp>
      <p:pic>
        <p:nvPicPr>
          <p:cNvPr id="239" name="Google Shape;239;p28"/>
          <p:cNvPicPr preferRelativeResize="0"/>
          <p:nvPr/>
        </p:nvPicPr>
        <p:blipFill>
          <a:blip r:embed="rId8">
            <a:alphaModFix/>
          </a:blip>
          <a:stretch>
            <a:fillRect/>
          </a:stretch>
        </p:blipFill>
        <p:spPr>
          <a:xfrm>
            <a:off x="4647850" y="3244876"/>
            <a:ext cx="1522050" cy="1145186"/>
          </a:xfrm>
          <a:prstGeom prst="rect">
            <a:avLst/>
          </a:prstGeom>
          <a:noFill/>
          <a:ln>
            <a:noFill/>
          </a:ln>
          <a:effectLst>
            <a:outerShdw blurRad="57150" rotWithShape="0" algn="bl" dir="5400000" dist="19050">
              <a:srgbClr val="000000">
                <a:alpha val="50000"/>
              </a:srgbClr>
            </a:outerShdw>
          </a:effectLst>
        </p:spPr>
      </p:pic>
      <p:pic>
        <p:nvPicPr>
          <p:cNvPr id="240" name="Google Shape;240;p28"/>
          <p:cNvPicPr preferRelativeResize="0"/>
          <p:nvPr/>
        </p:nvPicPr>
        <p:blipFill rotWithShape="1">
          <a:blip r:embed="rId9">
            <a:alphaModFix/>
          </a:blip>
          <a:srcRect b="19309" l="10241" r="0" t="0"/>
          <a:stretch/>
        </p:blipFill>
        <p:spPr>
          <a:xfrm>
            <a:off x="281975" y="3245950"/>
            <a:ext cx="1693076" cy="114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sp>
        <p:nvSpPr>
          <p:cNvPr id="245" name="Google Shape;245;p29"/>
          <p:cNvSpPr txBox="1"/>
          <p:nvPr>
            <p:ph idx="1" type="body"/>
          </p:nvPr>
        </p:nvSpPr>
        <p:spPr>
          <a:xfrm>
            <a:off x="628650" y="1268125"/>
            <a:ext cx="5814600" cy="2728200"/>
          </a:xfrm>
          <a:prstGeom prst="rect">
            <a:avLst/>
          </a:prstGeom>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CA"/>
              <a:t>Based on fixed-wing aircraft,</a:t>
            </a:r>
            <a:r>
              <a:rPr b="1" lang="en-CA"/>
              <a:t> </a:t>
            </a:r>
            <a:r>
              <a:rPr lang="en-CA"/>
              <a:t>created a</a:t>
            </a:r>
            <a:r>
              <a:rPr b="1" lang="en-CA"/>
              <a:t> </a:t>
            </a:r>
            <a:r>
              <a:rPr lang="en-CA"/>
              <a:t>parachute payload deployment mechanism </a:t>
            </a:r>
            <a:endParaRPr/>
          </a:p>
          <a:p>
            <a:pPr indent="-308610" lvl="0" marL="457200" rtl="0" algn="l">
              <a:spcBef>
                <a:spcPts val="0"/>
              </a:spcBef>
              <a:spcAft>
                <a:spcPts val="0"/>
              </a:spcAft>
              <a:buSzPts val="1260"/>
              <a:buChar char="✈"/>
            </a:pPr>
            <a:r>
              <a:rPr lang="en-CA"/>
              <a:t>Rapidly iterated payload bay designs</a:t>
            </a:r>
            <a:endParaRPr/>
          </a:p>
          <a:p>
            <a:pPr indent="-308610" lvl="1" marL="914400" rtl="0" algn="l">
              <a:spcBef>
                <a:spcPts val="0"/>
              </a:spcBef>
              <a:spcAft>
                <a:spcPts val="0"/>
              </a:spcAft>
              <a:buSzPts val="1260"/>
              <a:buChar char="▪"/>
            </a:pPr>
            <a:r>
              <a:rPr lang="en-CA"/>
              <a:t>3D printed gear mechanism</a:t>
            </a:r>
            <a:endParaRPr/>
          </a:p>
        </p:txBody>
      </p:sp>
      <p:sp>
        <p:nvSpPr>
          <p:cNvPr id="246" name="Google Shape;246;p29"/>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Payload </a:t>
            </a:r>
            <a:endParaRPr b="1">
              <a:latin typeface="Raleway"/>
              <a:ea typeface="Raleway"/>
              <a:cs typeface="Raleway"/>
              <a:sym typeface="Raleway"/>
            </a:endParaRPr>
          </a:p>
        </p:txBody>
      </p:sp>
      <p:pic>
        <p:nvPicPr>
          <p:cNvPr id="247" name="Google Shape;247;p29"/>
          <p:cNvPicPr preferRelativeResize="0"/>
          <p:nvPr/>
        </p:nvPicPr>
        <p:blipFill>
          <a:blip r:embed="rId3">
            <a:alphaModFix/>
          </a:blip>
          <a:stretch>
            <a:fillRect/>
          </a:stretch>
        </p:blipFill>
        <p:spPr>
          <a:xfrm>
            <a:off x="6844675" y="994675"/>
            <a:ext cx="1608875" cy="1577075"/>
          </a:xfrm>
          <a:prstGeom prst="rect">
            <a:avLst/>
          </a:prstGeom>
          <a:noFill/>
          <a:ln>
            <a:noFill/>
          </a:ln>
          <a:effectLst>
            <a:outerShdw blurRad="57150" rotWithShape="0" algn="bl" dir="5400000" dist="19050">
              <a:srgbClr val="000000">
                <a:alpha val="50000"/>
              </a:srgbClr>
            </a:outerShdw>
          </a:effectLst>
        </p:spPr>
      </p:pic>
      <p:pic>
        <p:nvPicPr>
          <p:cNvPr id="248" name="Google Shape;248;p29"/>
          <p:cNvPicPr preferRelativeResize="0"/>
          <p:nvPr/>
        </p:nvPicPr>
        <p:blipFill>
          <a:blip r:embed="rId4">
            <a:alphaModFix/>
          </a:blip>
          <a:stretch>
            <a:fillRect/>
          </a:stretch>
        </p:blipFill>
        <p:spPr>
          <a:xfrm>
            <a:off x="5766735" y="2825750"/>
            <a:ext cx="2257640" cy="1883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CA">
                <a:latin typeface="Raleway"/>
                <a:ea typeface="Raleway"/>
                <a:cs typeface="Raleway"/>
                <a:sym typeface="Raleway"/>
              </a:rPr>
              <a:t>Final Aircraft</a:t>
            </a:r>
            <a:endParaRPr/>
          </a:p>
        </p:txBody>
      </p:sp>
      <p:pic>
        <p:nvPicPr>
          <p:cNvPr id="254" name="Google Shape;254;p30"/>
          <p:cNvPicPr preferRelativeResize="0"/>
          <p:nvPr/>
        </p:nvPicPr>
        <p:blipFill>
          <a:blip r:embed="rId3">
            <a:alphaModFix/>
          </a:blip>
          <a:stretch>
            <a:fillRect/>
          </a:stretch>
        </p:blipFill>
        <p:spPr>
          <a:xfrm>
            <a:off x="603693" y="1333002"/>
            <a:ext cx="5873239" cy="2814725"/>
          </a:xfrm>
          <a:prstGeom prst="rect">
            <a:avLst/>
          </a:prstGeom>
          <a:noFill/>
          <a:ln>
            <a:noFill/>
          </a:ln>
        </p:spPr>
      </p:pic>
      <p:cxnSp>
        <p:nvCxnSpPr>
          <p:cNvPr id="255" name="Google Shape;255;p30"/>
          <p:cNvCxnSpPr/>
          <p:nvPr/>
        </p:nvCxnSpPr>
        <p:spPr>
          <a:xfrm flipH="1" rot="10800000">
            <a:off x="3968348" y="2649149"/>
            <a:ext cx="1276800" cy="182400"/>
          </a:xfrm>
          <a:prstGeom prst="straightConnector1">
            <a:avLst/>
          </a:prstGeom>
          <a:noFill/>
          <a:ln cap="flat" cmpd="sng" w="18100">
            <a:solidFill>
              <a:schemeClr val="dk1"/>
            </a:solidFill>
            <a:prstDash val="solid"/>
            <a:round/>
            <a:headEnd len="med" w="med" type="none"/>
            <a:tailEnd len="med" w="med" type="none"/>
          </a:ln>
        </p:spPr>
      </p:cxnSp>
      <p:sp>
        <p:nvSpPr>
          <p:cNvPr id="256" name="Google Shape;256;p30"/>
          <p:cNvSpPr txBox="1"/>
          <p:nvPr/>
        </p:nvSpPr>
        <p:spPr>
          <a:xfrm>
            <a:off x="5287780" y="2420344"/>
            <a:ext cx="2057100" cy="555600"/>
          </a:xfrm>
          <a:prstGeom prst="rect">
            <a:avLst/>
          </a:prstGeom>
          <a:noFill/>
          <a:ln>
            <a:noFill/>
          </a:ln>
        </p:spPr>
        <p:txBody>
          <a:bodyPr anchorCtr="0" anchor="t" bIns="86825" lIns="86825" spcFirstLastPara="1" rIns="86825" wrap="square" tIns="86825">
            <a:spAutoFit/>
          </a:bodyPr>
          <a:lstStyle/>
          <a:p>
            <a:pPr indent="0" lvl="0" marL="0" rtl="0" algn="l">
              <a:spcBef>
                <a:spcPts val="0"/>
              </a:spcBef>
              <a:spcAft>
                <a:spcPts val="0"/>
              </a:spcAft>
              <a:buNone/>
            </a:pPr>
            <a:r>
              <a:rPr b="1" lang="en-CA" sz="1234">
                <a:solidFill>
                  <a:schemeClr val="dk1"/>
                </a:solidFill>
                <a:latin typeface="Raleway"/>
                <a:ea typeface="Raleway"/>
                <a:cs typeface="Raleway"/>
                <a:sym typeface="Raleway"/>
              </a:rPr>
              <a:t>Custom Carbon Composite Fuselage</a:t>
            </a:r>
            <a:endParaRPr b="1" sz="1234">
              <a:solidFill>
                <a:schemeClr val="dk1"/>
              </a:solidFill>
              <a:latin typeface="Raleway"/>
              <a:ea typeface="Raleway"/>
              <a:cs typeface="Raleway"/>
              <a:sym typeface="Raleway"/>
            </a:endParaRPr>
          </a:p>
        </p:txBody>
      </p:sp>
      <p:cxnSp>
        <p:nvCxnSpPr>
          <p:cNvPr id="257" name="Google Shape;257;p30"/>
          <p:cNvCxnSpPr/>
          <p:nvPr/>
        </p:nvCxnSpPr>
        <p:spPr>
          <a:xfrm>
            <a:off x="3120032" y="1711634"/>
            <a:ext cx="877500" cy="308700"/>
          </a:xfrm>
          <a:prstGeom prst="straightConnector1">
            <a:avLst/>
          </a:prstGeom>
          <a:noFill/>
          <a:ln cap="flat" cmpd="sng" w="18100">
            <a:solidFill>
              <a:schemeClr val="dk1"/>
            </a:solidFill>
            <a:prstDash val="solid"/>
            <a:round/>
            <a:headEnd len="med" w="med" type="none"/>
            <a:tailEnd len="med" w="med" type="none"/>
          </a:ln>
        </p:spPr>
      </p:cxnSp>
      <p:cxnSp>
        <p:nvCxnSpPr>
          <p:cNvPr id="258" name="Google Shape;258;p30"/>
          <p:cNvCxnSpPr>
            <a:endCxn id="259" idx="2"/>
          </p:cNvCxnSpPr>
          <p:nvPr/>
        </p:nvCxnSpPr>
        <p:spPr>
          <a:xfrm flipH="1" rot="10800000">
            <a:off x="2287707" y="1633450"/>
            <a:ext cx="84300" cy="862200"/>
          </a:xfrm>
          <a:prstGeom prst="straightConnector1">
            <a:avLst/>
          </a:prstGeom>
          <a:noFill/>
          <a:ln cap="flat" cmpd="sng" w="18100">
            <a:solidFill>
              <a:schemeClr val="dk1"/>
            </a:solidFill>
            <a:prstDash val="solid"/>
            <a:round/>
            <a:headEnd len="med" w="med" type="none"/>
            <a:tailEnd len="med" w="med" type="none"/>
          </a:ln>
        </p:spPr>
      </p:cxnSp>
      <p:sp>
        <p:nvSpPr>
          <p:cNvPr id="259" name="Google Shape;259;p30"/>
          <p:cNvSpPr txBox="1"/>
          <p:nvPr/>
        </p:nvSpPr>
        <p:spPr>
          <a:xfrm>
            <a:off x="723207" y="1268050"/>
            <a:ext cx="3297600" cy="365400"/>
          </a:xfrm>
          <a:prstGeom prst="rect">
            <a:avLst/>
          </a:prstGeom>
          <a:noFill/>
          <a:ln>
            <a:noFill/>
          </a:ln>
        </p:spPr>
        <p:txBody>
          <a:bodyPr anchorCtr="0" anchor="t" bIns="86825" lIns="86825" spcFirstLastPara="1" rIns="86825" wrap="square" tIns="86825">
            <a:spAutoFit/>
          </a:bodyPr>
          <a:lstStyle/>
          <a:p>
            <a:pPr indent="0" lvl="0" marL="0" rtl="0" algn="l">
              <a:spcBef>
                <a:spcPts val="0"/>
              </a:spcBef>
              <a:spcAft>
                <a:spcPts val="0"/>
              </a:spcAft>
              <a:buNone/>
            </a:pPr>
            <a:r>
              <a:rPr b="1" lang="en-CA" sz="1234">
                <a:solidFill>
                  <a:schemeClr val="dk1"/>
                </a:solidFill>
                <a:latin typeface="Raleway"/>
                <a:ea typeface="Raleway"/>
                <a:cs typeface="Raleway"/>
                <a:sym typeface="Raleway"/>
              </a:rPr>
              <a:t>Carbon Wrapped Foam Core Wings</a:t>
            </a:r>
            <a:endParaRPr b="1" sz="1234">
              <a:solidFill>
                <a:schemeClr val="dk1"/>
              </a:solidFill>
              <a:latin typeface="Raleway"/>
              <a:ea typeface="Raleway"/>
              <a:cs typeface="Raleway"/>
              <a:sym typeface="Raleway"/>
            </a:endParaRPr>
          </a:p>
        </p:txBody>
      </p:sp>
      <p:cxnSp>
        <p:nvCxnSpPr>
          <p:cNvPr id="260" name="Google Shape;260;p30"/>
          <p:cNvCxnSpPr/>
          <p:nvPr/>
        </p:nvCxnSpPr>
        <p:spPr>
          <a:xfrm>
            <a:off x="3425971" y="3095151"/>
            <a:ext cx="1048800" cy="1006800"/>
          </a:xfrm>
          <a:prstGeom prst="straightConnector1">
            <a:avLst/>
          </a:prstGeom>
          <a:noFill/>
          <a:ln cap="flat" cmpd="sng" w="18100">
            <a:solidFill>
              <a:schemeClr val="dk1"/>
            </a:solidFill>
            <a:prstDash val="solid"/>
            <a:round/>
            <a:headEnd len="med" w="med" type="none"/>
            <a:tailEnd len="med" w="med" type="none"/>
          </a:ln>
        </p:spPr>
      </p:cxnSp>
      <p:sp>
        <p:nvSpPr>
          <p:cNvPr id="261" name="Google Shape;261;p30"/>
          <p:cNvSpPr txBox="1"/>
          <p:nvPr/>
        </p:nvSpPr>
        <p:spPr>
          <a:xfrm>
            <a:off x="3691805" y="4143840"/>
            <a:ext cx="2374500" cy="365400"/>
          </a:xfrm>
          <a:prstGeom prst="rect">
            <a:avLst/>
          </a:prstGeom>
          <a:noFill/>
          <a:ln>
            <a:noFill/>
          </a:ln>
        </p:spPr>
        <p:txBody>
          <a:bodyPr anchorCtr="0" anchor="t" bIns="86825" lIns="86825" spcFirstLastPara="1" rIns="86825" wrap="square" tIns="86825">
            <a:spAutoFit/>
          </a:bodyPr>
          <a:lstStyle/>
          <a:p>
            <a:pPr indent="0" lvl="0" marL="0" rtl="0" algn="l">
              <a:spcBef>
                <a:spcPts val="0"/>
              </a:spcBef>
              <a:spcAft>
                <a:spcPts val="0"/>
              </a:spcAft>
              <a:buNone/>
            </a:pPr>
            <a:r>
              <a:rPr b="1" lang="en-CA" sz="1234">
                <a:solidFill>
                  <a:schemeClr val="dk1"/>
                </a:solidFill>
                <a:latin typeface="Raleway"/>
                <a:ea typeface="Raleway"/>
                <a:cs typeface="Raleway"/>
                <a:sym typeface="Raleway"/>
              </a:rPr>
              <a:t>Laser Cut Wood Bulkheads</a:t>
            </a:r>
            <a:endParaRPr b="1" sz="1234">
              <a:solidFill>
                <a:schemeClr val="dk1"/>
              </a:solidFill>
              <a:latin typeface="Raleway"/>
              <a:ea typeface="Raleway"/>
              <a:cs typeface="Raleway"/>
              <a:sym typeface="Raleway"/>
            </a:endParaRPr>
          </a:p>
        </p:txBody>
      </p:sp>
      <p:cxnSp>
        <p:nvCxnSpPr>
          <p:cNvPr id="262" name="Google Shape;262;p30"/>
          <p:cNvCxnSpPr/>
          <p:nvPr/>
        </p:nvCxnSpPr>
        <p:spPr>
          <a:xfrm flipH="1" rot="10800000">
            <a:off x="2468025" y="3522700"/>
            <a:ext cx="1073100" cy="528600"/>
          </a:xfrm>
          <a:prstGeom prst="straightConnector1">
            <a:avLst/>
          </a:prstGeom>
          <a:noFill/>
          <a:ln cap="flat" cmpd="sng" w="18100">
            <a:solidFill>
              <a:schemeClr val="dk1"/>
            </a:solidFill>
            <a:prstDash val="solid"/>
            <a:round/>
            <a:headEnd len="med" w="med" type="none"/>
            <a:tailEnd len="med" w="med" type="none"/>
          </a:ln>
        </p:spPr>
      </p:cxnSp>
      <p:sp>
        <p:nvSpPr>
          <p:cNvPr id="263" name="Google Shape;263;p30"/>
          <p:cNvSpPr txBox="1"/>
          <p:nvPr/>
        </p:nvSpPr>
        <p:spPr>
          <a:xfrm>
            <a:off x="394201" y="4028231"/>
            <a:ext cx="3297600" cy="365400"/>
          </a:xfrm>
          <a:prstGeom prst="rect">
            <a:avLst/>
          </a:prstGeom>
          <a:noFill/>
          <a:ln>
            <a:noFill/>
          </a:ln>
        </p:spPr>
        <p:txBody>
          <a:bodyPr anchorCtr="0" anchor="t" bIns="86825" lIns="86825" spcFirstLastPara="1" rIns="86825" wrap="square" tIns="86825">
            <a:spAutoFit/>
          </a:bodyPr>
          <a:lstStyle/>
          <a:p>
            <a:pPr indent="0" lvl="0" marL="0" rtl="0" algn="l">
              <a:spcBef>
                <a:spcPts val="0"/>
              </a:spcBef>
              <a:spcAft>
                <a:spcPts val="0"/>
              </a:spcAft>
              <a:buNone/>
            </a:pPr>
            <a:r>
              <a:rPr b="1" lang="en-CA" sz="1234">
                <a:solidFill>
                  <a:schemeClr val="dk1"/>
                </a:solidFill>
                <a:latin typeface="Raleway"/>
                <a:ea typeface="Raleway"/>
                <a:cs typeface="Raleway"/>
                <a:sym typeface="Raleway"/>
              </a:rPr>
              <a:t>Custom Aluminum Landing Gear</a:t>
            </a:r>
            <a:endParaRPr b="1" sz="1234">
              <a:solidFill>
                <a:schemeClr val="dk1"/>
              </a:solidFill>
              <a:latin typeface="Raleway"/>
              <a:ea typeface="Raleway"/>
              <a:cs typeface="Raleway"/>
              <a:sym typeface="Raleway"/>
            </a:endParaRPr>
          </a:p>
        </p:txBody>
      </p:sp>
      <p:cxnSp>
        <p:nvCxnSpPr>
          <p:cNvPr id="264" name="Google Shape;264;p30"/>
          <p:cNvCxnSpPr/>
          <p:nvPr/>
        </p:nvCxnSpPr>
        <p:spPr>
          <a:xfrm flipH="1">
            <a:off x="2071471" y="2915396"/>
            <a:ext cx="1354500" cy="204900"/>
          </a:xfrm>
          <a:prstGeom prst="straightConnector1">
            <a:avLst/>
          </a:prstGeom>
          <a:noFill/>
          <a:ln cap="flat" cmpd="sng" w="18100">
            <a:solidFill>
              <a:srgbClr val="000000"/>
            </a:solidFill>
            <a:prstDash val="solid"/>
            <a:round/>
            <a:headEnd len="med" w="med" type="none"/>
            <a:tailEnd len="med" w="med" type="none"/>
          </a:ln>
        </p:spPr>
      </p:cxnSp>
      <p:sp>
        <p:nvSpPr>
          <p:cNvPr id="265" name="Google Shape;265;p30"/>
          <p:cNvSpPr txBox="1"/>
          <p:nvPr/>
        </p:nvSpPr>
        <p:spPr>
          <a:xfrm>
            <a:off x="879861" y="2958231"/>
            <a:ext cx="3297600" cy="365400"/>
          </a:xfrm>
          <a:prstGeom prst="rect">
            <a:avLst/>
          </a:prstGeom>
          <a:noFill/>
          <a:ln>
            <a:noFill/>
          </a:ln>
        </p:spPr>
        <p:txBody>
          <a:bodyPr anchorCtr="0" anchor="t" bIns="86825" lIns="86825" spcFirstLastPara="1" rIns="86825" wrap="square" tIns="86825">
            <a:spAutoFit/>
          </a:bodyPr>
          <a:lstStyle/>
          <a:p>
            <a:pPr indent="0" lvl="0" marL="0" rtl="0" algn="l">
              <a:spcBef>
                <a:spcPts val="0"/>
              </a:spcBef>
              <a:spcAft>
                <a:spcPts val="0"/>
              </a:spcAft>
              <a:buNone/>
            </a:pPr>
            <a:r>
              <a:rPr b="1" lang="en-CA" sz="1234">
                <a:solidFill>
                  <a:schemeClr val="dk1"/>
                </a:solidFill>
                <a:latin typeface="Raleway"/>
                <a:ea typeface="Raleway"/>
                <a:cs typeface="Raleway"/>
                <a:sym typeface="Raleway"/>
              </a:rPr>
              <a:t>Payload Bays</a:t>
            </a:r>
            <a:endParaRPr b="1" sz="1234">
              <a:solidFill>
                <a:schemeClr val="dk1"/>
              </a:solidFill>
              <a:latin typeface="Raleway"/>
              <a:ea typeface="Raleway"/>
              <a:cs typeface="Raleway"/>
              <a:sym typeface="Raleway"/>
            </a:endParaRPr>
          </a:p>
        </p:txBody>
      </p:sp>
      <p:pic>
        <p:nvPicPr>
          <p:cNvPr id="266" name="Google Shape;266;p30" title="Orca1_transparent.png"/>
          <p:cNvPicPr preferRelativeResize="0"/>
          <p:nvPr/>
        </p:nvPicPr>
        <p:blipFill>
          <a:blip r:embed="rId4">
            <a:alphaModFix amt="42000"/>
          </a:blip>
          <a:stretch>
            <a:fillRect/>
          </a:stretch>
        </p:blipFill>
        <p:spPr>
          <a:xfrm flipH="1">
            <a:off x="5245148" y="-787400"/>
            <a:ext cx="4771827" cy="6173501"/>
          </a:xfrm>
          <a:prstGeom prst="rect">
            <a:avLst/>
          </a:prstGeom>
          <a:noFill/>
          <a:ln>
            <a:noFill/>
          </a:ln>
        </p:spPr>
      </p:pic>
      <p:cxnSp>
        <p:nvCxnSpPr>
          <p:cNvPr id="267" name="Google Shape;267;p30"/>
          <p:cNvCxnSpPr/>
          <p:nvPr/>
        </p:nvCxnSpPr>
        <p:spPr>
          <a:xfrm flipH="1" rot="10800000">
            <a:off x="4971648" y="901749"/>
            <a:ext cx="36300" cy="1371000"/>
          </a:xfrm>
          <a:prstGeom prst="straightConnector1">
            <a:avLst/>
          </a:prstGeom>
          <a:noFill/>
          <a:ln cap="flat" cmpd="sng" w="18100">
            <a:solidFill>
              <a:schemeClr val="dk1"/>
            </a:solidFill>
            <a:prstDash val="solid"/>
            <a:round/>
            <a:headEnd len="med" w="med" type="none"/>
            <a:tailEnd len="med" w="med" type="none"/>
          </a:ln>
        </p:spPr>
      </p:cxnSp>
      <p:cxnSp>
        <p:nvCxnSpPr>
          <p:cNvPr id="268" name="Google Shape;268;p30"/>
          <p:cNvCxnSpPr/>
          <p:nvPr/>
        </p:nvCxnSpPr>
        <p:spPr>
          <a:xfrm flipH="1" rot="10800000">
            <a:off x="4352323" y="914499"/>
            <a:ext cx="655800" cy="1209000"/>
          </a:xfrm>
          <a:prstGeom prst="straightConnector1">
            <a:avLst/>
          </a:prstGeom>
          <a:noFill/>
          <a:ln cap="flat" cmpd="sng" w="18100">
            <a:solidFill>
              <a:schemeClr val="dk1"/>
            </a:solidFill>
            <a:prstDash val="solid"/>
            <a:round/>
            <a:headEnd len="med" w="med" type="none"/>
            <a:tailEnd len="med" w="med" type="none"/>
          </a:ln>
        </p:spPr>
      </p:cxnSp>
      <p:sp>
        <p:nvSpPr>
          <p:cNvPr id="269" name="Google Shape;269;p30"/>
          <p:cNvSpPr txBox="1"/>
          <p:nvPr/>
        </p:nvSpPr>
        <p:spPr>
          <a:xfrm>
            <a:off x="4474780" y="536340"/>
            <a:ext cx="2374500" cy="365400"/>
          </a:xfrm>
          <a:prstGeom prst="rect">
            <a:avLst/>
          </a:prstGeom>
          <a:noFill/>
          <a:ln>
            <a:noFill/>
          </a:ln>
        </p:spPr>
        <p:txBody>
          <a:bodyPr anchorCtr="0" anchor="t" bIns="86825" lIns="86825" spcFirstLastPara="1" rIns="86825" wrap="square" tIns="86825">
            <a:spAutoFit/>
          </a:bodyPr>
          <a:lstStyle/>
          <a:p>
            <a:pPr indent="0" lvl="0" marL="0" rtl="0" algn="l">
              <a:spcBef>
                <a:spcPts val="0"/>
              </a:spcBef>
              <a:spcAft>
                <a:spcPts val="0"/>
              </a:spcAft>
              <a:buNone/>
            </a:pPr>
            <a:r>
              <a:rPr b="1" lang="en-CA" sz="1234">
                <a:solidFill>
                  <a:schemeClr val="dk1"/>
                </a:solidFill>
                <a:latin typeface="Raleway"/>
                <a:ea typeface="Raleway"/>
                <a:cs typeface="Raleway"/>
                <a:sym typeface="Raleway"/>
              </a:rPr>
              <a:t>3D Printed M</a:t>
            </a:r>
            <a:r>
              <a:rPr b="1" lang="en-CA" sz="1234">
                <a:solidFill>
                  <a:schemeClr val="dk1"/>
                </a:solidFill>
                <a:latin typeface="Raleway"/>
                <a:ea typeface="Raleway"/>
                <a:cs typeface="Raleway"/>
                <a:sym typeface="Raleway"/>
              </a:rPr>
              <a:t>ounts</a:t>
            </a:r>
            <a:endParaRPr b="1" sz="1234">
              <a:solidFill>
                <a:schemeClr val="dk1"/>
              </a:solidFill>
              <a:latin typeface="Raleway"/>
              <a:ea typeface="Raleway"/>
              <a:cs typeface="Raleway"/>
              <a:sym typeface="Raleway"/>
            </a:endParaRPr>
          </a:p>
        </p:txBody>
      </p:sp>
      <p:cxnSp>
        <p:nvCxnSpPr>
          <p:cNvPr id="270" name="Google Shape;270;p30"/>
          <p:cNvCxnSpPr/>
          <p:nvPr/>
        </p:nvCxnSpPr>
        <p:spPr>
          <a:xfrm>
            <a:off x="3128425" y="3289300"/>
            <a:ext cx="1358700" cy="812700"/>
          </a:xfrm>
          <a:prstGeom prst="straightConnector1">
            <a:avLst/>
          </a:prstGeom>
          <a:noFill/>
          <a:ln cap="flat" cmpd="sng" w="18100">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CA">
                <a:latin typeface="Raleway"/>
                <a:ea typeface="Raleway"/>
                <a:cs typeface="Raleway"/>
                <a:sym typeface="Raleway"/>
              </a:rPr>
              <a:t>Avionics Ecosystem</a:t>
            </a:r>
            <a:endParaRPr/>
          </a:p>
        </p:txBody>
      </p:sp>
      <p:pic>
        <p:nvPicPr>
          <p:cNvPr id="276" name="Google Shape;276;p31"/>
          <p:cNvPicPr preferRelativeResize="0"/>
          <p:nvPr/>
        </p:nvPicPr>
        <p:blipFill>
          <a:blip r:embed="rId3">
            <a:alphaModFix/>
          </a:blip>
          <a:stretch>
            <a:fillRect/>
          </a:stretch>
        </p:blipFill>
        <p:spPr>
          <a:xfrm>
            <a:off x="306509" y="1174050"/>
            <a:ext cx="5280616" cy="2494100"/>
          </a:xfrm>
          <a:prstGeom prst="rect">
            <a:avLst/>
          </a:prstGeom>
          <a:noFill/>
          <a:ln>
            <a:noFill/>
          </a:ln>
          <a:effectLst>
            <a:outerShdw blurRad="57150" rotWithShape="0" algn="bl" dir="5400000" dist="19050">
              <a:srgbClr val="000000">
                <a:alpha val="50000"/>
              </a:srgbClr>
            </a:outerShdw>
          </a:effectLst>
        </p:spPr>
      </p:pic>
      <p:pic>
        <p:nvPicPr>
          <p:cNvPr id="277" name="Google Shape;277;p31" title="4BB79C4D-BC09-4F58-A7E2-ADA642C6D173_1_105_c.jpeg"/>
          <p:cNvPicPr preferRelativeResize="0"/>
          <p:nvPr/>
        </p:nvPicPr>
        <p:blipFill>
          <a:blip r:embed="rId4">
            <a:alphaModFix/>
          </a:blip>
          <a:stretch>
            <a:fillRect/>
          </a:stretch>
        </p:blipFill>
        <p:spPr>
          <a:xfrm>
            <a:off x="5837300" y="1174051"/>
            <a:ext cx="2616250" cy="3488300"/>
          </a:xfrm>
          <a:prstGeom prst="rect">
            <a:avLst/>
          </a:prstGeom>
          <a:noFill/>
          <a:ln>
            <a:noFill/>
          </a:ln>
          <a:effectLst>
            <a:outerShdw blurRad="57150" rotWithShape="0" algn="bl" dir="5400000" dist="19050">
              <a:srgbClr val="000000">
                <a:alpha val="50000"/>
              </a:srgbClr>
            </a:outerShdw>
          </a:effectLst>
        </p:spPr>
      </p:pic>
      <p:sp>
        <p:nvSpPr>
          <p:cNvPr id="278" name="Google Shape;278;p31"/>
          <p:cNvSpPr txBox="1"/>
          <p:nvPr/>
        </p:nvSpPr>
        <p:spPr>
          <a:xfrm>
            <a:off x="628650" y="3668150"/>
            <a:ext cx="4788600" cy="99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800">
                <a:solidFill>
                  <a:schemeClr val="dk1"/>
                </a:solidFill>
                <a:latin typeface="Raleway"/>
                <a:ea typeface="Raleway"/>
                <a:cs typeface="Raleway"/>
                <a:sym typeface="Raleway"/>
              </a:rPr>
              <a:t>ROBUSTNESS!</a:t>
            </a:r>
            <a:endParaRPr b="1" sz="2800">
              <a:solidFill>
                <a:schemeClr val="dk1"/>
              </a:solidFill>
              <a:latin typeface="Raleway"/>
              <a:ea typeface="Raleway"/>
              <a:cs typeface="Raleway"/>
              <a:sym typeface="Raleway"/>
            </a:endParaRPr>
          </a:p>
        </p:txBody>
      </p:sp>
      <p:pic>
        <p:nvPicPr>
          <p:cNvPr id="279" name="Google Shape;279;p31" title="Electrical Diagram Overview.drawio.png"/>
          <p:cNvPicPr preferRelativeResize="0"/>
          <p:nvPr/>
        </p:nvPicPr>
        <p:blipFill>
          <a:blip r:embed="rId5">
            <a:alphaModFix/>
          </a:blip>
          <a:stretch>
            <a:fillRect/>
          </a:stretch>
        </p:blipFill>
        <p:spPr>
          <a:xfrm>
            <a:off x="306500" y="1174050"/>
            <a:ext cx="8396349" cy="371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idx="1" type="body"/>
          </p:nvPr>
        </p:nvSpPr>
        <p:spPr>
          <a:xfrm>
            <a:off x="135150" y="1518775"/>
            <a:ext cx="5439300" cy="3139500"/>
          </a:xfrm>
          <a:prstGeom prst="rect">
            <a:avLst/>
          </a:prstGeom>
        </p:spPr>
        <p:txBody>
          <a:bodyPr anchorCtr="0" anchor="t" bIns="45700" lIns="91425" spcFirstLastPara="1" rIns="91425" wrap="square" tIns="45700">
            <a:normAutofit lnSpcReduction="20000"/>
          </a:bodyPr>
          <a:lstStyle/>
          <a:p>
            <a:pPr indent="-308610" lvl="0" marL="457200" rtl="0" algn="l">
              <a:spcBef>
                <a:spcPts val="0"/>
              </a:spcBef>
              <a:spcAft>
                <a:spcPts val="0"/>
              </a:spcAft>
              <a:buSzPts val="1260"/>
              <a:buChar char="✈"/>
            </a:pPr>
            <a:r>
              <a:rPr lang="en-CA"/>
              <a:t>Balanced flight range with weight constraints</a:t>
            </a:r>
            <a:endParaRPr/>
          </a:p>
          <a:p>
            <a:pPr indent="-308610" lvl="0" marL="457200" rtl="0" algn="l">
              <a:spcBef>
                <a:spcPts val="0"/>
              </a:spcBef>
              <a:spcAft>
                <a:spcPts val="0"/>
              </a:spcAft>
              <a:buSzPts val="1260"/>
              <a:buChar char="✈"/>
            </a:pPr>
            <a:r>
              <a:rPr lang="en-CA"/>
              <a:t>Opted for </a:t>
            </a:r>
            <a:r>
              <a:rPr lang="en-CA"/>
              <a:t>two battery packs, one for the motor and one for the avionics</a:t>
            </a:r>
            <a:endParaRPr/>
          </a:p>
          <a:p>
            <a:pPr indent="-308610" lvl="0" marL="457200" rtl="0" algn="l">
              <a:spcBef>
                <a:spcPts val="0"/>
              </a:spcBef>
              <a:spcAft>
                <a:spcPts val="0"/>
              </a:spcAft>
              <a:buSzPts val="1260"/>
              <a:buChar char="✈"/>
            </a:pPr>
            <a:r>
              <a:rPr lang="en-CA"/>
              <a:t>LiPo batteries, 6s4p, 22.2V, 32,000mAh</a:t>
            </a:r>
            <a:endParaRPr/>
          </a:p>
          <a:p>
            <a:pPr indent="-308610" lvl="1" marL="914400" rtl="0" algn="l">
              <a:spcBef>
                <a:spcPts val="0"/>
              </a:spcBef>
              <a:spcAft>
                <a:spcPts val="0"/>
              </a:spcAft>
              <a:buSzPts val="1260"/>
              <a:buChar char="▪"/>
            </a:pPr>
            <a:r>
              <a:rPr lang="en-CA"/>
              <a:t>Discharge quick enough current to motor ~ 80A peak</a:t>
            </a:r>
            <a:endParaRPr/>
          </a:p>
          <a:p>
            <a:pPr indent="-308610" lvl="0" marL="457200" rtl="0" algn="l">
              <a:spcBef>
                <a:spcPts val="0"/>
              </a:spcBef>
              <a:spcAft>
                <a:spcPts val="0"/>
              </a:spcAft>
              <a:buSzPts val="1260"/>
              <a:buChar char="✈"/>
            </a:pPr>
            <a:r>
              <a:rPr lang="en-CA"/>
              <a:t>Had infinite BECs to drop voltage to useable levels</a:t>
            </a:r>
            <a:endParaRPr/>
          </a:p>
        </p:txBody>
      </p:sp>
      <p:sp>
        <p:nvSpPr>
          <p:cNvPr id="285" name="Google Shape;285;p32"/>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Power Management</a:t>
            </a:r>
            <a:endParaRPr/>
          </a:p>
        </p:txBody>
      </p:sp>
      <p:pic>
        <p:nvPicPr>
          <p:cNvPr id="286" name="Google Shape;286;p32"/>
          <p:cNvPicPr preferRelativeResize="0"/>
          <p:nvPr/>
        </p:nvPicPr>
        <p:blipFill rotWithShape="1">
          <a:blip r:embed="rId3">
            <a:alphaModFix/>
          </a:blip>
          <a:srcRect b="0" l="0" r="0" t="21574"/>
          <a:stretch/>
        </p:blipFill>
        <p:spPr>
          <a:xfrm rot="-5400000">
            <a:off x="5891076" y="1812425"/>
            <a:ext cx="2440699" cy="2552201"/>
          </a:xfrm>
          <a:prstGeom prst="rect">
            <a:avLst/>
          </a:prstGeom>
          <a:noFill/>
          <a:ln>
            <a:noFill/>
          </a:ln>
        </p:spPr>
      </p:pic>
      <p:sp>
        <p:nvSpPr>
          <p:cNvPr id="287" name="Google Shape;287;p32"/>
          <p:cNvSpPr/>
          <p:nvPr/>
        </p:nvSpPr>
        <p:spPr>
          <a:xfrm>
            <a:off x="6207625" y="2238400"/>
            <a:ext cx="1552200" cy="893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Thin"/>
              <a:ea typeface="Raleway Thin"/>
              <a:cs typeface="Raleway Thin"/>
              <a:sym typeface="Raleway Thin"/>
            </a:endParaRPr>
          </a:p>
        </p:txBody>
      </p:sp>
      <p:cxnSp>
        <p:nvCxnSpPr>
          <p:cNvPr id="288" name="Google Shape;288;p32"/>
          <p:cNvCxnSpPr/>
          <p:nvPr/>
        </p:nvCxnSpPr>
        <p:spPr>
          <a:xfrm flipH="1">
            <a:off x="7451950" y="1349100"/>
            <a:ext cx="534300" cy="910800"/>
          </a:xfrm>
          <a:prstGeom prst="straightConnector1">
            <a:avLst/>
          </a:prstGeom>
          <a:noFill/>
          <a:ln cap="flat" cmpd="sng" w="38100">
            <a:solidFill>
              <a:srgbClr val="FF0000"/>
            </a:solidFill>
            <a:prstDash val="solid"/>
            <a:round/>
            <a:headEnd len="med" w="med" type="none"/>
            <a:tailEnd len="med" w="med" type="triangle"/>
          </a:ln>
        </p:spPr>
      </p:cxnSp>
      <p:cxnSp>
        <p:nvCxnSpPr>
          <p:cNvPr id="289" name="Google Shape;289;p32"/>
          <p:cNvCxnSpPr/>
          <p:nvPr/>
        </p:nvCxnSpPr>
        <p:spPr>
          <a:xfrm>
            <a:off x="5482375" y="1624950"/>
            <a:ext cx="858600" cy="689100"/>
          </a:xfrm>
          <a:prstGeom prst="straightConnector1">
            <a:avLst/>
          </a:prstGeom>
          <a:noFill/>
          <a:ln cap="flat" cmpd="sng" w="38100">
            <a:solidFill>
              <a:srgbClr val="FF0000"/>
            </a:solidFill>
            <a:prstDash val="solid"/>
            <a:round/>
            <a:headEnd len="med" w="med" type="none"/>
            <a:tailEnd len="med" w="med" type="triangle"/>
          </a:ln>
        </p:spPr>
      </p:cxnSp>
      <p:cxnSp>
        <p:nvCxnSpPr>
          <p:cNvPr id="290" name="Google Shape;290;p32"/>
          <p:cNvCxnSpPr/>
          <p:nvPr/>
        </p:nvCxnSpPr>
        <p:spPr>
          <a:xfrm rot="10800000">
            <a:off x="7379625" y="3151850"/>
            <a:ext cx="483600" cy="905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idx="1" type="body"/>
          </p:nvPr>
        </p:nvSpPr>
        <p:spPr>
          <a:xfrm>
            <a:off x="371900" y="1268125"/>
            <a:ext cx="5751600" cy="3434700"/>
          </a:xfrm>
          <a:prstGeom prst="rect">
            <a:avLst/>
          </a:prstGeom>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CA"/>
              <a:t>Designed around Orange Cube  Pixhawk flight controller</a:t>
            </a:r>
            <a:endParaRPr/>
          </a:p>
          <a:p>
            <a:pPr indent="-308610" lvl="0" marL="457200" rtl="0" algn="l">
              <a:spcBef>
                <a:spcPts val="0"/>
              </a:spcBef>
              <a:spcAft>
                <a:spcPts val="0"/>
              </a:spcAft>
              <a:buSzPts val="1260"/>
              <a:buChar char="✈"/>
            </a:pPr>
            <a:r>
              <a:rPr lang="en-CA"/>
              <a:t>Dual GPS (blend) for redundancy</a:t>
            </a:r>
            <a:endParaRPr/>
          </a:p>
          <a:p>
            <a:pPr indent="-308610" lvl="0" marL="457200" rtl="0" algn="l">
              <a:spcBef>
                <a:spcPts val="0"/>
              </a:spcBef>
              <a:spcAft>
                <a:spcPts val="0"/>
              </a:spcAft>
              <a:buSzPts val="1260"/>
              <a:buChar char="✈"/>
            </a:pPr>
            <a:r>
              <a:rPr lang="en-CA"/>
              <a:t>Pitot tube for measuring airspeed</a:t>
            </a:r>
            <a:endParaRPr/>
          </a:p>
          <a:p>
            <a:pPr indent="-308610" lvl="0" marL="457200" rtl="0" algn="l">
              <a:spcBef>
                <a:spcPts val="0"/>
              </a:spcBef>
              <a:spcAft>
                <a:spcPts val="0"/>
              </a:spcAft>
              <a:buSzPts val="1260"/>
              <a:buChar char="✈"/>
            </a:pPr>
            <a:r>
              <a:rPr lang="en-CA"/>
              <a:t>Current sensor for sensing current</a:t>
            </a:r>
            <a:endParaRPr/>
          </a:p>
          <a:p>
            <a:pPr indent="-308610" lvl="0" marL="457200" rtl="0" algn="l">
              <a:spcBef>
                <a:spcPts val="0"/>
              </a:spcBef>
              <a:spcAft>
                <a:spcPts val="0"/>
              </a:spcAft>
              <a:buSzPts val="1260"/>
              <a:buChar char="✈"/>
            </a:pPr>
            <a:r>
              <a:rPr lang="en-CA"/>
              <a:t>Communicates to Mission Planner with X8R 2.4 GHz receiver</a:t>
            </a:r>
            <a:endParaRPr/>
          </a:p>
        </p:txBody>
      </p:sp>
      <p:sp>
        <p:nvSpPr>
          <p:cNvPr id="296" name="Google Shape;296;p33"/>
          <p:cNvSpPr txBox="1"/>
          <p:nvPr>
            <p:ph type="title"/>
          </p:nvPr>
        </p:nvSpPr>
        <p:spPr>
          <a:xfrm>
            <a:off x="628650" y="273850"/>
            <a:ext cx="52755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Autopilot and Sensors</a:t>
            </a:r>
            <a:endParaRPr b="1">
              <a:latin typeface="Raleway"/>
              <a:ea typeface="Raleway"/>
              <a:cs typeface="Raleway"/>
              <a:sym typeface="Raleway"/>
            </a:endParaRPr>
          </a:p>
        </p:txBody>
      </p:sp>
      <p:pic>
        <p:nvPicPr>
          <p:cNvPr id="297" name="Google Shape;297;p33"/>
          <p:cNvPicPr preferRelativeResize="0"/>
          <p:nvPr/>
        </p:nvPicPr>
        <p:blipFill>
          <a:blip r:embed="rId3">
            <a:alphaModFix/>
          </a:blip>
          <a:stretch>
            <a:fillRect/>
          </a:stretch>
        </p:blipFill>
        <p:spPr>
          <a:xfrm>
            <a:off x="6533509" y="849050"/>
            <a:ext cx="2518590" cy="3358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CA"/>
              <a:t>Our team</a:t>
            </a:r>
            <a:endParaRPr/>
          </a:p>
          <a:p>
            <a:pPr indent="-308610" lvl="0" marL="457200" rtl="0" algn="l">
              <a:spcBef>
                <a:spcPts val="0"/>
              </a:spcBef>
              <a:spcAft>
                <a:spcPts val="0"/>
              </a:spcAft>
              <a:buSzPts val="1260"/>
              <a:buChar char="✈"/>
            </a:pPr>
            <a:r>
              <a:rPr lang="en-CA"/>
              <a:t>Competition requirements</a:t>
            </a:r>
            <a:endParaRPr/>
          </a:p>
          <a:p>
            <a:pPr indent="-308610" lvl="0" marL="457200" rtl="0" algn="l">
              <a:spcBef>
                <a:spcPts val="0"/>
              </a:spcBef>
              <a:spcAft>
                <a:spcPts val="0"/>
              </a:spcAft>
              <a:buSzPts val="1260"/>
              <a:buChar char="✈"/>
            </a:pPr>
            <a:r>
              <a:rPr lang="en-CA"/>
              <a:t>Aircraft</a:t>
            </a:r>
            <a:endParaRPr/>
          </a:p>
          <a:p>
            <a:pPr indent="-308610" lvl="0" marL="457200" rtl="0" algn="l">
              <a:spcBef>
                <a:spcPts val="0"/>
              </a:spcBef>
              <a:spcAft>
                <a:spcPts val="0"/>
              </a:spcAft>
              <a:buSzPts val="1260"/>
              <a:buChar char="✈"/>
            </a:pPr>
            <a:r>
              <a:rPr lang="en-CA"/>
              <a:t>Custom GCS</a:t>
            </a:r>
            <a:endParaRPr/>
          </a:p>
          <a:p>
            <a:pPr indent="-308610" lvl="0" marL="457200" rtl="0" algn="l">
              <a:spcBef>
                <a:spcPts val="0"/>
              </a:spcBef>
              <a:spcAft>
                <a:spcPts val="0"/>
              </a:spcAft>
              <a:buSzPts val="1260"/>
              <a:buChar char="✈"/>
            </a:pPr>
            <a:r>
              <a:rPr lang="en-CA"/>
              <a:t>Challenges</a:t>
            </a:r>
            <a:endParaRPr/>
          </a:p>
          <a:p>
            <a:pPr indent="-308610" lvl="0" marL="457200" rtl="0" algn="l">
              <a:spcBef>
                <a:spcPts val="0"/>
              </a:spcBef>
              <a:spcAft>
                <a:spcPts val="0"/>
              </a:spcAft>
              <a:buSzPts val="1260"/>
              <a:buChar char="✈"/>
            </a:pPr>
            <a:r>
              <a:rPr lang="en-CA"/>
              <a:t>Competition recap video</a:t>
            </a:r>
            <a:endParaRPr/>
          </a:p>
          <a:p>
            <a:pPr indent="0" lvl="0" marL="0" rtl="0" algn="l">
              <a:spcBef>
                <a:spcPts val="0"/>
              </a:spcBef>
              <a:spcAft>
                <a:spcPts val="0"/>
              </a:spcAft>
              <a:buNone/>
            </a:pPr>
            <a:r>
              <a:t/>
            </a:r>
            <a:endParaRPr/>
          </a:p>
        </p:txBody>
      </p:sp>
      <p:sp>
        <p:nvSpPr>
          <p:cNvPr id="129" name="Google Shape;129;p16"/>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Today’s L&amp;L</a:t>
            </a:r>
            <a:endParaRPr b="1">
              <a:latin typeface="Raleway"/>
              <a:ea typeface="Raleway"/>
              <a:cs typeface="Raleway"/>
              <a:sym typeface="Raleway"/>
            </a:endParaRPr>
          </a:p>
        </p:txBody>
      </p:sp>
      <p:pic>
        <p:nvPicPr>
          <p:cNvPr id="130" name="Google Shape;130;p16" title="54620311960_77c92fee4a_o.jpg"/>
          <p:cNvPicPr preferRelativeResize="0"/>
          <p:nvPr/>
        </p:nvPicPr>
        <p:blipFill>
          <a:blip r:embed="rId3">
            <a:alphaModFix/>
          </a:blip>
          <a:stretch>
            <a:fillRect/>
          </a:stretch>
        </p:blipFill>
        <p:spPr>
          <a:xfrm>
            <a:off x="5142100" y="896350"/>
            <a:ext cx="2513751" cy="1675408"/>
          </a:xfrm>
          <a:prstGeom prst="rect">
            <a:avLst/>
          </a:prstGeom>
          <a:noFill/>
          <a:ln>
            <a:noFill/>
          </a:ln>
          <a:effectLst>
            <a:outerShdw blurRad="57150" rotWithShape="0" algn="bl" dir="5400000" dist="19050">
              <a:srgbClr val="000000">
                <a:alpha val="50000"/>
              </a:srgbClr>
            </a:outerShdw>
          </a:effectLst>
        </p:spPr>
      </p:pic>
      <p:pic>
        <p:nvPicPr>
          <p:cNvPr id="131" name="Google Shape;131;p16" title="79BB3ECD-C1AF-4B37-84BB-833D6E4DC05D_1_105_c.jpeg"/>
          <p:cNvPicPr preferRelativeResize="0"/>
          <p:nvPr/>
        </p:nvPicPr>
        <p:blipFill>
          <a:blip r:embed="rId4">
            <a:alphaModFix/>
          </a:blip>
          <a:stretch>
            <a:fillRect/>
          </a:stretch>
        </p:blipFill>
        <p:spPr>
          <a:xfrm>
            <a:off x="5142100" y="2669800"/>
            <a:ext cx="2513751" cy="188530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idx="1" type="body"/>
          </p:nvPr>
        </p:nvSpPr>
        <p:spPr>
          <a:xfrm>
            <a:off x="244600" y="1311450"/>
            <a:ext cx="5784600" cy="3287700"/>
          </a:xfrm>
          <a:prstGeom prst="rect">
            <a:avLst/>
          </a:prstGeom>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CA"/>
              <a:t>Throughout Orca’s development cycle, we’ve had different combinations of thrust systems</a:t>
            </a:r>
            <a:endParaRPr/>
          </a:p>
          <a:p>
            <a:pPr indent="-308610" lvl="0" marL="457200" rtl="0" algn="l">
              <a:spcBef>
                <a:spcPts val="0"/>
              </a:spcBef>
              <a:spcAft>
                <a:spcPts val="0"/>
              </a:spcAft>
              <a:buSzPts val="1260"/>
              <a:buChar char="✈"/>
            </a:pPr>
            <a:r>
              <a:rPr lang="en-CA"/>
              <a:t>Started off with (insert motor) + (insert ESC)</a:t>
            </a:r>
            <a:endParaRPr/>
          </a:p>
          <a:p>
            <a:pPr indent="-308610" lvl="0" marL="457200" rtl="0" algn="l">
              <a:spcBef>
                <a:spcPts val="0"/>
              </a:spcBef>
              <a:spcAft>
                <a:spcPts val="0"/>
              </a:spcAft>
              <a:buSzPts val="1260"/>
              <a:buChar char="✈"/>
            </a:pPr>
            <a:r>
              <a:rPr lang="en-CA"/>
              <a:t>For various reasons we’ve had to iterate 🥲</a:t>
            </a:r>
            <a:endParaRPr/>
          </a:p>
        </p:txBody>
      </p:sp>
      <p:sp>
        <p:nvSpPr>
          <p:cNvPr id="303" name="Google Shape;303;p34"/>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Motor + ESC</a:t>
            </a:r>
            <a:endParaRPr b="1">
              <a:latin typeface="Raleway"/>
              <a:ea typeface="Raleway"/>
              <a:cs typeface="Raleway"/>
              <a:sym typeface="Raleway"/>
            </a:endParaRPr>
          </a:p>
        </p:txBody>
      </p:sp>
      <p:pic>
        <p:nvPicPr>
          <p:cNvPr id="304" name="Google Shape;304;p34"/>
          <p:cNvPicPr preferRelativeResize="0"/>
          <p:nvPr/>
        </p:nvPicPr>
        <p:blipFill>
          <a:blip r:embed="rId3">
            <a:alphaModFix/>
          </a:blip>
          <a:stretch>
            <a:fillRect/>
          </a:stretch>
        </p:blipFill>
        <p:spPr>
          <a:xfrm>
            <a:off x="6295269" y="1127670"/>
            <a:ext cx="2677991" cy="3570655"/>
          </a:xfrm>
          <a:prstGeom prst="rect">
            <a:avLst/>
          </a:prstGeom>
          <a:noFill/>
          <a:ln>
            <a:noFill/>
          </a:ln>
        </p:spPr>
      </p:pic>
      <p:pic>
        <p:nvPicPr>
          <p:cNvPr id="305" name="Google Shape;305;p34"/>
          <p:cNvPicPr preferRelativeResize="0"/>
          <p:nvPr/>
        </p:nvPicPr>
        <p:blipFill>
          <a:blip r:embed="rId4">
            <a:alphaModFix/>
          </a:blip>
          <a:stretch>
            <a:fillRect/>
          </a:stretch>
        </p:blipFill>
        <p:spPr>
          <a:xfrm flipH="1">
            <a:off x="7865625" y="1311450"/>
            <a:ext cx="966000" cy="1178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idx="1" type="body"/>
          </p:nvPr>
        </p:nvSpPr>
        <p:spPr>
          <a:xfrm>
            <a:off x="301175" y="1268125"/>
            <a:ext cx="6020400" cy="3221400"/>
          </a:xfrm>
          <a:prstGeom prst="rect">
            <a:avLst/>
          </a:prstGeom>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CA"/>
              <a:t>Handles imagery and payload drops</a:t>
            </a:r>
            <a:endParaRPr/>
          </a:p>
          <a:p>
            <a:pPr indent="-308610" lvl="0" marL="457200" rtl="0" algn="l">
              <a:spcBef>
                <a:spcPts val="0"/>
              </a:spcBef>
              <a:spcAft>
                <a:spcPts val="0"/>
              </a:spcAft>
              <a:buSzPts val="1260"/>
              <a:buChar char="✈"/>
            </a:pPr>
            <a:r>
              <a:rPr lang="en-CA"/>
              <a:t>Custom gcs communicates with Pi through Rocket M5</a:t>
            </a:r>
            <a:endParaRPr/>
          </a:p>
          <a:p>
            <a:pPr indent="-308610" lvl="0" marL="457200" rtl="0" algn="l">
              <a:spcBef>
                <a:spcPts val="0"/>
              </a:spcBef>
              <a:spcAft>
                <a:spcPts val="0"/>
              </a:spcAft>
              <a:buSzPts val="1260"/>
              <a:buChar char="✈"/>
            </a:pPr>
            <a:r>
              <a:rPr lang="en-CA"/>
              <a:t>Sends mavlink commands to flight controller for custom waypoint drop missions</a:t>
            </a:r>
            <a:endParaRPr/>
          </a:p>
          <a:p>
            <a:pPr indent="-308610" lvl="0" marL="457200" rtl="0" algn="l">
              <a:spcBef>
                <a:spcPts val="0"/>
              </a:spcBef>
              <a:spcAft>
                <a:spcPts val="0"/>
              </a:spcAft>
              <a:buSzPts val="1260"/>
              <a:buChar char="✈"/>
            </a:pPr>
            <a:r>
              <a:rPr lang="en-CA"/>
              <a:t>Lmah the goat ssh in</a:t>
            </a:r>
            <a:endParaRPr/>
          </a:p>
        </p:txBody>
      </p:sp>
      <p:sp>
        <p:nvSpPr>
          <p:cNvPr id="311" name="Google Shape;311;p35"/>
          <p:cNvSpPr txBox="1"/>
          <p:nvPr>
            <p:ph type="title"/>
          </p:nvPr>
        </p:nvSpPr>
        <p:spPr>
          <a:xfrm>
            <a:off x="628650" y="273850"/>
            <a:ext cx="31332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Raspberry Pi</a:t>
            </a:r>
            <a:endParaRPr b="1">
              <a:latin typeface="Raleway"/>
              <a:ea typeface="Raleway"/>
              <a:cs typeface="Raleway"/>
              <a:sym typeface="Raleway"/>
            </a:endParaRPr>
          </a:p>
        </p:txBody>
      </p:sp>
      <p:pic>
        <p:nvPicPr>
          <p:cNvPr id="312" name="Google Shape;312;p35"/>
          <p:cNvPicPr preferRelativeResize="0"/>
          <p:nvPr/>
        </p:nvPicPr>
        <p:blipFill>
          <a:blip r:embed="rId3">
            <a:alphaModFix/>
          </a:blip>
          <a:stretch>
            <a:fillRect/>
          </a:stretch>
        </p:blipFill>
        <p:spPr>
          <a:xfrm>
            <a:off x="6417845" y="1105475"/>
            <a:ext cx="2416125" cy="322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8" name="Google Shape;318;p36"/>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Software System Design</a:t>
            </a:r>
            <a:endParaRPr b="1">
              <a:latin typeface="Raleway"/>
              <a:ea typeface="Raleway"/>
              <a:cs typeface="Raleway"/>
              <a:sym typeface="Raleway"/>
            </a:endParaRPr>
          </a:p>
        </p:txBody>
      </p:sp>
      <p:pic>
        <p:nvPicPr>
          <p:cNvPr id="319" name="Google Shape;319;p36"/>
          <p:cNvPicPr preferRelativeResize="0"/>
          <p:nvPr/>
        </p:nvPicPr>
        <p:blipFill rotWithShape="1">
          <a:blip r:embed="rId3">
            <a:alphaModFix/>
          </a:blip>
          <a:srcRect b="0" l="0" r="0" t="3502"/>
          <a:stretch/>
        </p:blipFill>
        <p:spPr>
          <a:xfrm>
            <a:off x="1753325" y="1220750"/>
            <a:ext cx="5063150" cy="3518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idx="1" type="body"/>
          </p:nvPr>
        </p:nvSpPr>
        <p:spPr>
          <a:xfrm>
            <a:off x="628650" y="1562650"/>
            <a:ext cx="35787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CA"/>
              <a:t>Positives</a:t>
            </a:r>
            <a:endParaRPr/>
          </a:p>
          <a:p>
            <a:pPr indent="-317500" lvl="0" marL="457200" rtl="0" algn="l">
              <a:spcBef>
                <a:spcPts val="0"/>
              </a:spcBef>
              <a:spcAft>
                <a:spcPts val="0"/>
              </a:spcAft>
              <a:buSzPts val="1400"/>
              <a:buChar char="✈"/>
            </a:pPr>
            <a:r>
              <a:rPr lang="en-CA" sz="1400"/>
              <a:t>Free</a:t>
            </a:r>
            <a:endParaRPr sz="1400"/>
          </a:p>
          <a:p>
            <a:pPr indent="-317500" lvl="0" marL="457200" rtl="0" algn="l">
              <a:spcBef>
                <a:spcPts val="0"/>
              </a:spcBef>
              <a:spcAft>
                <a:spcPts val="0"/>
              </a:spcAft>
              <a:buSzPts val="1400"/>
              <a:buChar char="✈"/>
            </a:pPr>
            <a:r>
              <a:rPr lang="en-CA" sz="1400"/>
              <a:t>Mission planning</a:t>
            </a:r>
            <a:endParaRPr sz="1400"/>
          </a:p>
          <a:p>
            <a:pPr indent="-317500" lvl="0" marL="457200" rtl="0" algn="l">
              <a:spcBef>
                <a:spcPts val="0"/>
              </a:spcBef>
              <a:spcAft>
                <a:spcPts val="0"/>
              </a:spcAft>
              <a:buSzPts val="1400"/>
              <a:buChar char="✈"/>
            </a:pPr>
            <a:r>
              <a:rPr lang="en-CA" sz="1400"/>
              <a:t>Visual data and real time graphing</a:t>
            </a:r>
            <a:endParaRPr sz="1400"/>
          </a:p>
          <a:p>
            <a:pPr indent="-317500" lvl="0" marL="457200" rtl="0" algn="l">
              <a:spcBef>
                <a:spcPts val="0"/>
              </a:spcBef>
              <a:spcAft>
                <a:spcPts val="0"/>
              </a:spcAft>
              <a:buSzPts val="1400"/>
              <a:buChar char="✈"/>
            </a:pPr>
            <a:r>
              <a:rPr lang="en-CA" sz="1400"/>
              <a:t>Built in SITL for testing</a:t>
            </a:r>
            <a:endParaRPr sz="1400"/>
          </a:p>
          <a:p>
            <a:pPr indent="-317500" lvl="0" marL="457200" rtl="0" algn="l">
              <a:spcBef>
                <a:spcPts val="0"/>
              </a:spcBef>
              <a:spcAft>
                <a:spcPts val="0"/>
              </a:spcAft>
              <a:buSzPts val="1400"/>
              <a:buChar char="✈"/>
            </a:pPr>
            <a:r>
              <a:rPr lang="en-CA" sz="1400"/>
              <a:t>Extensive documentation</a:t>
            </a:r>
            <a:endParaRPr sz="1400"/>
          </a:p>
          <a:p>
            <a:pPr indent="-317500" lvl="0" marL="457200" rtl="0" algn="l">
              <a:spcBef>
                <a:spcPts val="0"/>
              </a:spcBef>
              <a:spcAft>
                <a:spcPts val="0"/>
              </a:spcAft>
              <a:buSzPts val="1400"/>
              <a:buChar char="✈"/>
            </a:pPr>
            <a:r>
              <a:rPr lang="en-CA" sz="1400"/>
              <a:t>Easy access to ArduPilot parameters</a:t>
            </a:r>
            <a:endParaRPr sz="1400"/>
          </a:p>
        </p:txBody>
      </p:sp>
      <p:sp>
        <p:nvSpPr>
          <p:cNvPr id="325" name="Google Shape;325;p37"/>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CA">
                <a:latin typeface="Raleway"/>
                <a:ea typeface="Raleway"/>
                <a:cs typeface="Raleway"/>
                <a:sym typeface="Raleway"/>
              </a:rPr>
              <a:t>Mission Planner</a:t>
            </a:r>
            <a:endParaRPr/>
          </a:p>
        </p:txBody>
      </p:sp>
      <p:sp>
        <p:nvSpPr>
          <p:cNvPr id="326" name="Google Shape;326;p37"/>
          <p:cNvSpPr txBox="1"/>
          <p:nvPr>
            <p:ph idx="1" type="body"/>
          </p:nvPr>
        </p:nvSpPr>
        <p:spPr>
          <a:xfrm>
            <a:off x="4483025" y="2112600"/>
            <a:ext cx="35787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CA"/>
              <a:t>Cons</a:t>
            </a:r>
            <a:endParaRPr/>
          </a:p>
          <a:p>
            <a:pPr indent="-317500" lvl="0" marL="457200" rtl="0" algn="l">
              <a:spcBef>
                <a:spcPts val="0"/>
              </a:spcBef>
              <a:spcAft>
                <a:spcPts val="0"/>
              </a:spcAft>
              <a:buSzPts val="1400"/>
              <a:buChar char="✈"/>
            </a:pPr>
            <a:r>
              <a:rPr lang="en-CA" sz="1400"/>
              <a:t>Steep learning curve</a:t>
            </a:r>
            <a:endParaRPr sz="1400"/>
          </a:p>
          <a:p>
            <a:pPr indent="-317500" lvl="0" marL="457200" rtl="0" algn="l">
              <a:spcBef>
                <a:spcPts val="0"/>
              </a:spcBef>
              <a:spcAft>
                <a:spcPts val="0"/>
              </a:spcAft>
              <a:buSzPts val="1400"/>
              <a:buChar char="✈"/>
            </a:pPr>
            <a:r>
              <a:rPr lang="en-CA" sz="1400"/>
              <a:t>Customization is complicated</a:t>
            </a:r>
            <a:endParaRPr sz="1400"/>
          </a:p>
          <a:p>
            <a:pPr indent="-317500" lvl="0" marL="457200" rtl="0" algn="l">
              <a:spcBef>
                <a:spcPts val="0"/>
              </a:spcBef>
              <a:spcAft>
                <a:spcPts val="0"/>
              </a:spcAft>
              <a:buSzPts val="1400"/>
              <a:buChar char="✈"/>
            </a:pPr>
            <a:r>
              <a:rPr lang="en-CA" sz="1400"/>
              <a:t>Mission planning limitations</a:t>
            </a:r>
            <a:endParaRPr sz="1400"/>
          </a:p>
          <a:p>
            <a:pPr indent="-317500" lvl="0" marL="457200" rtl="0" algn="l">
              <a:spcBef>
                <a:spcPts val="0"/>
              </a:spcBef>
              <a:spcAft>
                <a:spcPts val="0"/>
              </a:spcAft>
              <a:buSzPts val="1400"/>
              <a:buChar char="✈"/>
            </a:pPr>
            <a:r>
              <a:rPr lang="en-CA" sz="1400"/>
              <a:t>Windows only</a:t>
            </a:r>
            <a:endParaRPr sz="1400"/>
          </a:p>
          <a:p>
            <a:pPr indent="-317500" lvl="0" marL="457200" rtl="0" algn="l">
              <a:spcBef>
                <a:spcPts val="0"/>
              </a:spcBef>
              <a:spcAft>
                <a:spcPts val="0"/>
              </a:spcAft>
              <a:buSzPts val="1400"/>
              <a:buChar char="✈"/>
            </a:pPr>
            <a:r>
              <a:rPr lang="en-CA" sz="1400"/>
              <a:t>Outdated</a:t>
            </a:r>
            <a:r>
              <a:rPr lang="en-CA" sz="1400"/>
              <a:t> interface</a:t>
            </a:r>
            <a:endParaRPr sz="1400"/>
          </a:p>
        </p:txBody>
      </p:sp>
      <p:pic>
        <p:nvPicPr>
          <p:cNvPr id="327" name="Google Shape;327;p37" title="D705E86E-9187-4982-9CA1-D303AA434911_1_105_c.jpeg"/>
          <p:cNvPicPr preferRelativeResize="0"/>
          <p:nvPr/>
        </p:nvPicPr>
        <p:blipFill>
          <a:blip r:embed="rId3">
            <a:alphaModFix/>
          </a:blip>
          <a:stretch>
            <a:fillRect/>
          </a:stretch>
        </p:blipFill>
        <p:spPr>
          <a:xfrm>
            <a:off x="6186973" y="924775"/>
            <a:ext cx="1759276" cy="13194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8"/>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3" name="Google Shape;333;p38"/>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Custom Ground Control Station</a:t>
            </a:r>
            <a:endParaRPr b="1">
              <a:latin typeface="Raleway"/>
              <a:ea typeface="Raleway"/>
              <a:cs typeface="Raleway"/>
              <a:sym typeface="Raleway"/>
            </a:endParaRPr>
          </a:p>
        </p:txBody>
      </p:sp>
      <p:pic>
        <p:nvPicPr>
          <p:cNvPr id="334" name="Google Shape;334;p38"/>
          <p:cNvPicPr preferRelativeResize="0"/>
          <p:nvPr/>
        </p:nvPicPr>
        <p:blipFill>
          <a:blip r:embed="rId3">
            <a:alphaModFix/>
          </a:blip>
          <a:stretch>
            <a:fillRect/>
          </a:stretch>
        </p:blipFill>
        <p:spPr>
          <a:xfrm>
            <a:off x="1411300" y="1192625"/>
            <a:ext cx="6259599" cy="37411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40" name="Google Shape;340;p39"/>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Flight Computer Software</a:t>
            </a:r>
            <a:endParaRPr b="1">
              <a:latin typeface="Raleway"/>
              <a:ea typeface="Raleway"/>
              <a:cs typeface="Raleway"/>
              <a:sym typeface="Raleway"/>
            </a:endParaRPr>
          </a:p>
        </p:txBody>
      </p:sp>
      <p:pic>
        <p:nvPicPr>
          <p:cNvPr id="341" name="Google Shape;341;p39"/>
          <p:cNvPicPr preferRelativeResize="0"/>
          <p:nvPr/>
        </p:nvPicPr>
        <p:blipFill>
          <a:blip r:embed="rId3">
            <a:alphaModFix/>
          </a:blip>
          <a:stretch>
            <a:fillRect/>
          </a:stretch>
        </p:blipFill>
        <p:spPr>
          <a:xfrm>
            <a:off x="628650" y="1268125"/>
            <a:ext cx="3620100" cy="2024400"/>
          </a:xfrm>
          <a:prstGeom prst="rect">
            <a:avLst/>
          </a:prstGeom>
          <a:noFill/>
          <a:ln>
            <a:noFill/>
          </a:ln>
        </p:spPr>
      </p:pic>
      <p:pic>
        <p:nvPicPr>
          <p:cNvPr id="342" name="Google Shape;342;p39" title="BAE36171-CD9E-4BDE-81DE-2F2A13A8A2C3_1_105_c.jpeg"/>
          <p:cNvPicPr preferRelativeResize="0"/>
          <p:nvPr/>
        </p:nvPicPr>
        <p:blipFill>
          <a:blip r:embed="rId4">
            <a:alphaModFix/>
          </a:blip>
          <a:stretch>
            <a:fillRect/>
          </a:stretch>
        </p:blipFill>
        <p:spPr>
          <a:xfrm>
            <a:off x="4504450" y="1268050"/>
            <a:ext cx="2273364" cy="3031176"/>
          </a:xfrm>
          <a:prstGeom prst="rect">
            <a:avLst/>
          </a:prstGeom>
          <a:noFill/>
          <a:ln>
            <a:noFill/>
          </a:ln>
          <a:effectLst>
            <a:outerShdw blurRad="57150" rotWithShape="0" algn="bl" dir="5400000" dist="19050">
              <a:srgbClr val="000000">
                <a:alpha val="50000"/>
              </a:srgbClr>
            </a:outerShdw>
          </a:effectLst>
        </p:spPr>
      </p:pic>
      <p:pic>
        <p:nvPicPr>
          <p:cNvPr id="343" name="Google Shape;343;p39" title="flat,750x,075,f-pad,750x1000,f8f8f8 (1).jpg"/>
          <p:cNvPicPr preferRelativeResize="0"/>
          <p:nvPr/>
        </p:nvPicPr>
        <p:blipFill rotWithShape="1">
          <a:blip r:embed="rId5">
            <a:alphaModFix/>
          </a:blip>
          <a:srcRect b="42179" l="0" r="0" t="41843"/>
          <a:stretch/>
        </p:blipFill>
        <p:spPr>
          <a:xfrm>
            <a:off x="628650" y="3528075"/>
            <a:ext cx="3620100" cy="771153"/>
          </a:xfrm>
          <a:prstGeom prst="rect">
            <a:avLst/>
          </a:prstGeom>
          <a:noFill/>
          <a:ln>
            <a:noFill/>
          </a:ln>
          <a:effectLst>
            <a:outerShdw blurRad="57150" rotWithShape="0" algn="bl" dir="5400000" dist="19050">
              <a:srgbClr val="000000">
                <a:alpha val="50000"/>
              </a:srgbClr>
            </a:outerShdw>
          </a:effectLst>
        </p:spPr>
      </p:pic>
      <p:pic>
        <p:nvPicPr>
          <p:cNvPr id="344" name="Google Shape;344;p39" title="images.jpeg"/>
          <p:cNvPicPr preferRelativeResize="0"/>
          <p:nvPr/>
        </p:nvPicPr>
        <p:blipFill>
          <a:blip r:embed="rId6">
            <a:alphaModFix/>
          </a:blip>
          <a:stretch>
            <a:fillRect/>
          </a:stretch>
        </p:blipFill>
        <p:spPr>
          <a:xfrm>
            <a:off x="6987620" y="1268120"/>
            <a:ext cx="1339700" cy="1339700"/>
          </a:xfrm>
          <a:prstGeom prst="rect">
            <a:avLst/>
          </a:prstGeom>
          <a:noFill/>
          <a:ln>
            <a:noFill/>
          </a:ln>
          <a:effectLst>
            <a:outerShdw blurRad="57150" rotWithShape="0" algn="bl" dir="5400000" dist="19050">
              <a:srgbClr val="000000">
                <a:alpha val="50000"/>
              </a:srgbClr>
            </a:outerShdw>
          </a:effectLst>
        </p:spPr>
      </p:pic>
      <p:pic>
        <p:nvPicPr>
          <p:cNvPr id="345" name="Google Shape;345;p39" title="flask.png"/>
          <p:cNvPicPr preferRelativeResize="0"/>
          <p:nvPr/>
        </p:nvPicPr>
        <p:blipFill>
          <a:blip r:embed="rId7">
            <a:alphaModFix/>
          </a:blip>
          <a:stretch>
            <a:fillRect/>
          </a:stretch>
        </p:blipFill>
        <p:spPr>
          <a:xfrm>
            <a:off x="6843225" y="2607900"/>
            <a:ext cx="1647949" cy="1098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Mapping</a:t>
            </a:r>
            <a:endParaRPr b="1">
              <a:latin typeface="Raleway"/>
              <a:ea typeface="Raleway"/>
              <a:cs typeface="Raleway"/>
              <a:sym typeface="Raleway"/>
            </a:endParaRPr>
          </a:p>
        </p:txBody>
      </p:sp>
      <p:pic>
        <p:nvPicPr>
          <p:cNvPr id="351" name="Google Shape;351;p40"/>
          <p:cNvPicPr preferRelativeResize="0"/>
          <p:nvPr/>
        </p:nvPicPr>
        <p:blipFill>
          <a:blip r:embed="rId3">
            <a:alphaModFix/>
          </a:blip>
          <a:stretch>
            <a:fillRect/>
          </a:stretch>
        </p:blipFill>
        <p:spPr>
          <a:xfrm rot="-5400000">
            <a:off x="694428" y="1319750"/>
            <a:ext cx="3018550" cy="3150099"/>
          </a:xfrm>
          <a:prstGeom prst="rect">
            <a:avLst/>
          </a:prstGeom>
          <a:noFill/>
          <a:ln>
            <a:noFill/>
          </a:ln>
          <a:effectLst>
            <a:outerShdw blurRad="57150" rotWithShape="0" algn="bl" dir="5400000" dist="19050">
              <a:srgbClr val="000000">
                <a:alpha val="50000"/>
              </a:srgbClr>
            </a:outerShdw>
          </a:effectLst>
        </p:spPr>
      </p:pic>
      <p:pic>
        <p:nvPicPr>
          <p:cNvPr id="352" name="Google Shape;352;p40"/>
          <p:cNvPicPr preferRelativeResize="0"/>
          <p:nvPr/>
        </p:nvPicPr>
        <p:blipFill>
          <a:blip r:embed="rId4">
            <a:alphaModFix/>
          </a:blip>
          <a:stretch>
            <a:fillRect/>
          </a:stretch>
        </p:blipFill>
        <p:spPr>
          <a:xfrm>
            <a:off x="4114275" y="1415175"/>
            <a:ext cx="1920900" cy="3018550"/>
          </a:xfrm>
          <a:prstGeom prst="rect">
            <a:avLst/>
          </a:prstGeom>
          <a:noFill/>
          <a:ln>
            <a:noFill/>
          </a:ln>
          <a:effectLst>
            <a:outerShdw blurRad="57150" rotWithShape="0" algn="bl" dir="5400000" dist="19050">
              <a:srgbClr val="000000">
                <a:alpha val="50000"/>
              </a:srgbClr>
            </a:outerShdw>
          </a:effectLst>
        </p:spPr>
      </p:pic>
      <p:pic>
        <p:nvPicPr>
          <p:cNvPr id="353" name="Google Shape;353;p40" title="79699889-438ce580-8260-11ea-9c79-8667834aeab2.png"/>
          <p:cNvPicPr preferRelativeResize="0"/>
          <p:nvPr/>
        </p:nvPicPr>
        <p:blipFill>
          <a:blip r:embed="rId5">
            <a:alphaModFix/>
          </a:blip>
          <a:stretch>
            <a:fillRect/>
          </a:stretch>
        </p:blipFill>
        <p:spPr>
          <a:xfrm>
            <a:off x="5010526" y="295326"/>
            <a:ext cx="2016650" cy="951225"/>
          </a:xfrm>
          <a:prstGeom prst="rect">
            <a:avLst/>
          </a:prstGeom>
          <a:noFill/>
          <a:ln>
            <a:noFill/>
          </a:ln>
          <a:effectLst>
            <a:outerShdw blurRad="57150" rotWithShape="0" algn="bl" dir="5400000" dist="19050">
              <a:srgbClr val="000000">
                <a:alpha val="50000"/>
              </a:srgbClr>
            </a:outerShdw>
          </a:effectLst>
        </p:spPr>
      </p:pic>
      <p:pic>
        <p:nvPicPr>
          <p:cNvPr id="354" name="Google Shape;354;p40"/>
          <p:cNvPicPr preferRelativeResize="0"/>
          <p:nvPr/>
        </p:nvPicPr>
        <p:blipFill>
          <a:blip r:embed="rId6">
            <a:alphaModFix/>
          </a:blip>
          <a:stretch>
            <a:fillRect/>
          </a:stretch>
        </p:blipFill>
        <p:spPr>
          <a:xfrm>
            <a:off x="6370701" y="1415169"/>
            <a:ext cx="2108651" cy="301854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Autonomous Payload Drops</a:t>
            </a:r>
            <a:endParaRPr b="1">
              <a:latin typeface="Raleway"/>
              <a:ea typeface="Raleway"/>
              <a:cs typeface="Raleway"/>
              <a:sym typeface="Raleway"/>
            </a:endParaRPr>
          </a:p>
        </p:txBody>
      </p:sp>
      <p:pic>
        <p:nvPicPr>
          <p:cNvPr id="360" name="Google Shape;360;p41"/>
          <p:cNvPicPr preferRelativeResize="0"/>
          <p:nvPr/>
        </p:nvPicPr>
        <p:blipFill>
          <a:blip r:embed="rId3">
            <a:alphaModFix/>
          </a:blip>
          <a:stretch>
            <a:fillRect/>
          </a:stretch>
        </p:blipFill>
        <p:spPr>
          <a:xfrm>
            <a:off x="1383000" y="1470825"/>
            <a:ext cx="2777975" cy="1781525"/>
          </a:xfrm>
          <a:prstGeom prst="rect">
            <a:avLst/>
          </a:prstGeom>
          <a:noFill/>
          <a:ln>
            <a:noFill/>
          </a:ln>
          <a:effectLst>
            <a:outerShdw blurRad="57150" rotWithShape="0" algn="bl" dir="5400000" dist="19050">
              <a:srgbClr val="000000">
                <a:alpha val="50000"/>
              </a:srgbClr>
            </a:outerShdw>
          </a:effectLst>
        </p:spPr>
      </p:pic>
      <p:pic>
        <p:nvPicPr>
          <p:cNvPr id="361" name="Google Shape;361;p41" title="a2u0sc.gif"/>
          <p:cNvPicPr preferRelativeResize="0"/>
          <p:nvPr/>
        </p:nvPicPr>
        <p:blipFill>
          <a:blip r:embed="rId4">
            <a:alphaModFix/>
          </a:blip>
          <a:stretch>
            <a:fillRect/>
          </a:stretch>
        </p:blipFill>
        <p:spPr>
          <a:xfrm>
            <a:off x="4457025" y="1355975"/>
            <a:ext cx="3679700" cy="2064725"/>
          </a:xfrm>
          <a:prstGeom prst="rect">
            <a:avLst/>
          </a:prstGeom>
          <a:noFill/>
          <a:ln>
            <a:noFill/>
          </a:ln>
          <a:effectLst>
            <a:outerShdw blurRad="57150" rotWithShape="0" algn="bl" dir="5400000" dist="19050">
              <a:srgbClr val="000000">
                <a:alpha val="50000"/>
              </a:srgbClr>
            </a:outerShdw>
          </a:effectLst>
        </p:spPr>
      </p:pic>
      <p:pic>
        <p:nvPicPr>
          <p:cNvPr id="362" name="Google Shape;362;p41" title="drones-09-00341-g009.png"/>
          <p:cNvPicPr preferRelativeResize="0"/>
          <p:nvPr/>
        </p:nvPicPr>
        <p:blipFill>
          <a:blip r:embed="rId5">
            <a:alphaModFix/>
          </a:blip>
          <a:stretch>
            <a:fillRect/>
          </a:stretch>
        </p:blipFill>
        <p:spPr>
          <a:xfrm>
            <a:off x="628650" y="3554075"/>
            <a:ext cx="1898527" cy="1077226"/>
          </a:xfrm>
          <a:prstGeom prst="rect">
            <a:avLst/>
          </a:prstGeom>
          <a:noFill/>
          <a:ln>
            <a:noFill/>
          </a:ln>
          <a:effectLst>
            <a:outerShdw blurRad="57150" rotWithShape="0" algn="bl">
              <a:srgbClr val="000000">
                <a:alpha val="25000"/>
              </a:srgbClr>
            </a:outerShdw>
          </a:effectLst>
        </p:spPr>
      </p:pic>
      <p:pic>
        <p:nvPicPr>
          <p:cNvPr id="363" name="Google Shape;363;p41"/>
          <p:cNvPicPr preferRelativeResize="0"/>
          <p:nvPr/>
        </p:nvPicPr>
        <p:blipFill>
          <a:blip r:embed="rId6">
            <a:alphaModFix/>
          </a:blip>
          <a:stretch>
            <a:fillRect/>
          </a:stretch>
        </p:blipFill>
        <p:spPr>
          <a:xfrm>
            <a:off x="2770875" y="3554075"/>
            <a:ext cx="1265719" cy="1077225"/>
          </a:xfrm>
          <a:prstGeom prst="rect">
            <a:avLst/>
          </a:prstGeom>
          <a:noFill/>
          <a:ln>
            <a:noFill/>
          </a:ln>
          <a:effectLst>
            <a:outerShdw blurRad="57150" rotWithShape="0" algn="bl">
              <a:srgbClr val="000000">
                <a:alpha val="25000"/>
              </a:srgbClr>
            </a:outerShdw>
          </a:effectLst>
        </p:spPr>
      </p:pic>
      <p:pic>
        <p:nvPicPr>
          <p:cNvPr id="364" name="Google Shape;364;p41" title="capture54 2.JPG"/>
          <p:cNvPicPr preferRelativeResize="0"/>
          <p:nvPr/>
        </p:nvPicPr>
        <p:blipFill>
          <a:blip r:embed="rId7">
            <a:alphaModFix/>
          </a:blip>
          <a:stretch>
            <a:fillRect/>
          </a:stretch>
        </p:blipFill>
        <p:spPr>
          <a:xfrm>
            <a:off x="4457025" y="3685491"/>
            <a:ext cx="1265726" cy="94580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type="title"/>
          </p:nvPr>
        </p:nvSpPr>
        <p:spPr>
          <a:xfrm>
            <a:off x="4572000" y="1857745"/>
            <a:ext cx="4330200" cy="1428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b="1" lang="en-CA" sz="3040">
                <a:latin typeface="Raleway"/>
                <a:ea typeface="Raleway"/>
                <a:cs typeface="Raleway"/>
                <a:sym typeface="Raleway"/>
              </a:rPr>
              <a:t>Schulich UAV</a:t>
            </a:r>
            <a:endParaRPr b="1" sz="3040">
              <a:latin typeface="Raleway"/>
              <a:ea typeface="Raleway"/>
              <a:cs typeface="Raleway"/>
              <a:sym typeface="Raleway"/>
            </a:endParaRPr>
          </a:p>
          <a:p>
            <a:pPr indent="0" lvl="0" marL="0" rtl="0" algn="l">
              <a:spcBef>
                <a:spcPts val="0"/>
              </a:spcBef>
              <a:spcAft>
                <a:spcPts val="0"/>
              </a:spcAft>
              <a:buSzPts val="990"/>
              <a:buNone/>
            </a:pPr>
            <a:r>
              <a:rPr b="1" lang="en-CA" sz="3040">
                <a:latin typeface="Raleway"/>
                <a:ea typeface="Raleway"/>
                <a:cs typeface="Raleway"/>
                <a:sym typeface="Raleway"/>
              </a:rPr>
              <a:t>Challenges</a:t>
            </a:r>
            <a:endParaRPr b="1" sz="3040">
              <a:latin typeface="Raleway"/>
              <a:ea typeface="Raleway"/>
              <a:cs typeface="Raleway"/>
              <a:sym typeface="Raleway"/>
            </a:endParaRPr>
          </a:p>
          <a:p>
            <a:pPr indent="0" lvl="0" marL="0" rtl="0" algn="l">
              <a:spcBef>
                <a:spcPts val="0"/>
              </a:spcBef>
              <a:spcAft>
                <a:spcPts val="0"/>
              </a:spcAft>
              <a:buSzPts val="990"/>
              <a:buNone/>
            </a:pPr>
            <a:r>
              <a:t/>
            </a:r>
            <a:endParaRPr b="1" sz="3040">
              <a:latin typeface="Raleway"/>
              <a:ea typeface="Raleway"/>
              <a:cs typeface="Raleway"/>
              <a:sym typeface="Raleway"/>
            </a:endParaRPr>
          </a:p>
        </p:txBody>
      </p:sp>
      <p:pic>
        <p:nvPicPr>
          <p:cNvPr id="370" name="Google Shape;370;p42" title="390CC44E-B07A-492E-A0F0-F56B7341E0A7_1_105_c.jpeg"/>
          <p:cNvPicPr preferRelativeResize="0"/>
          <p:nvPr/>
        </p:nvPicPr>
        <p:blipFill rotWithShape="1">
          <a:blip r:embed="rId3">
            <a:alphaModFix/>
          </a:blip>
          <a:srcRect b="0" l="22447" r="19965" t="0"/>
          <a:stretch/>
        </p:blipFill>
        <p:spPr>
          <a:xfrm>
            <a:off x="0" y="-38150"/>
            <a:ext cx="3978844" cy="5181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Crash #1</a:t>
            </a:r>
            <a:endParaRPr b="1">
              <a:latin typeface="Raleway"/>
              <a:ea typeface="Raleway"/>
              <a:cs typeface="Raleway"/>
              <a:sym typeface="Raleway"/>
            </a:endParaRPr>
          </a:p>
        </p:txBody>
      </p:sp>
      <p:pic>
        <p:nvPicPr>
          <p:cNvPr id="376" name="Google Shape;376;p43" title="IMG_4408.JPG"/>
          <p:cNvPicPr preferRelativeResize="0"/>
          <p:nvPr/>
        </p:nvPicPr>
        <p:blipFill>
          <a:blip r:embed="rId3">
            <a:alphaModFix/>
          </a:blip>
          <a:stretch>
            <a:fillRect/>
          </a:stretch>
        </p:blipFill>
        <p:spPr>
          <a:xfrm>
            <a:off x="6409349" y="1407900"/>
            <a:ext cx="2044201" cy="1533151"/>
          </a:xfrm>
          <a:prstGeom prst="rect">
            <a:avLst/>
          </a:prstGeom>
          <a:noFill/>
          <a:ln>
            <a:noFill/>
          </a:ln>
          <a:effectLst>
            <a:outerShdw blurRad="57150" rotWithShape="0" algn="bl" dir="5400000" dist="19050">
              <a:srgbClr val="000000">
                <a:alpha val="50000"/>
              </a:srgbClr>
            </a:outerShdw>
          </a:effectLst>
        </p:spPr>
      </p:pic>
      <p:pic>
        <p:nvPicPr>
          <p:cNvPr id="377" name="Google Shape;377;p43" title="IMG_6757.JPG"/>
          <p:cNvPicPr preferRelativeResize="0"/>
          <p:nvPr/>
        </p:nvPicPr>
        <p:blipFill>
          <a:blip r:embed="rId4">
            <a:alphaModFix/>
          </a:blip>
          <a:stretch>
            <a:fillRect/>
          </a:stretch>
        </p:blipFill>
        <p:spPr>
          <a:xfrm>
            <a:off x="6409349" y="3080900"/>
            <a:ext cx="2044201" cy="1533151"/>
          </a:xfrm>
          <a:prstGeom prst="rect">
            <a:avLst/>
          </a:prstGeom>
          <a:noFill/>
          <a:ln>
            <a:noFill/>
          </a:ln>
          <a:effectLst>
            <a:outerShdw blurRad="57150" rotWithShape="0" algn="bl" dir="5400000" dist="19050">
              <a:srgbClr val="000000">
                <a:alpha val="50000"/>
              </a:srgbClr>
            </a:outerShdw>
          </a:effectLst>
        </p:spPr>
      </p:pic>
      <p:pic>
        <p:nvPicPr>
          <p:cNvPr id="378" name="Google Shape;378;p43" title="a2y9e0.gif"/>
          <p:cNvPicPr preferRelativeResize="0"/>
          <p:nvPr/>
        </p:nvPicPr>
        <p:blipFill>
          <a:blip r:embed="rId5">
            <a:alphaModFix/>
          </a:blip>
          <a:stretch>
            <a:fillRect/>
          </a:stretch>
        </p:blipFill>
        <p:spPr>
          <a:xfrm>
            <a:off x="413090" y="1407900"/>
            <a:ext cx="5713935" cy="3206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7"/>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Our Team</a:t>
            </a:r>
            <a:endParaRPr b="1">
              <a:latin typeface="Raleway"/>
              <a:ea typeface="Raleway"/>
              <a:cs typeface="Raleway"/>
              <a:sym typeface="Raleway"/>
            </a:endParaRPr>
          </a:p>
        </p:txBody>
      </p:sp>
      <p:pic>
        <p:nvPicPr>
          <p:cNvPr id="137" name="Google Shape;137;p17" title="TeamPhoto.jpg"/>
          <p:cNvPicPr preferRelativeResize="0"/>
          <p:nvPr/>
        </p:nvPicPr>
        <p:blipFill>
          <a:blip r:embed="rId3">
            <a:alphaModFix/>
          </a:blip>
          <a:stretch>
            <a:fillRect/>
          </a:stretch>
        </p:blipFill>
        <p:spPr>
          <a:xfrm>
            <a:off x="1780850" y="1133420"/>
            <a:ext cx="5357292" cy="357065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sp>
        <p:nvSpPr>
          <p:cNvPr id="383" name="Google Shape;383;p44"/>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Electronic Speed Controller (ESC)</a:t>
            </a:r>
            <a:endParaRPr b="1">
              <a:latin typeface="Raleway"/>
              <a:ea typeface="Raleway"/>
              <a:cs typeface="Raleway"/>
              <a:sym typeface="Raleway"/>
            </a:endParaRPr>
          </a:p>
        </p:txBody>
      </p:sp>
      <p:pic>
        <p:nvPicPr>
          <p:cNvPr id="384" name="Google Shape;384;p44"/>
          <p:cNvPicPr preferRelativeResize="0"/>
          <p:nvPr/>
        </p:nvPicPr>
        <p:blipFill>
          <a:blip r:embed="rId3">
            <a:alphaModFix/>
          </a:blip>
          <a:stretch>
            <a:fillRect/>
          </a:stretch>
        </p:blipFill>
        <p:spPr>
          <a:xfrm>
            <a:off x="599350" y="1306400"/>
            <a:ext cx="3367350" cy="3178175"/>
          </a:xfrm>
          <a:prstGeom prst="rect">
            <a:avLst/>
          </a:prstGeom>
          <a:noFill/>
          <a:ln>
            <a:noFill/>
          </a:ln>
          <a:effectLst>
            <a:outerShdw blurRad="57150" rotWithShape="0" algn="bl" dir="5400000" dist="19050">
              <a:srgbClr val="000000">
                <a:alpha val="50000"/>
              </a:srgbClr>
            </a:outerShdw>
          </a:effectLst>
        </p:spPr>
      </p:pic>
      <p:pic>
        <p:nvPicPr>
          <p:cNvPr id="385" name="Google Shape;385;p44"/>
          <p:cNvPicPr preferRelativeResize="0"/>
          <p:nvPr/>
        </p:nvPicPr>
        <p:blipFill>
          <a:blip r:embed="rId4">
            <a:alphaModFix/>
          </a:blip>
          <a:stretch>
            <a:fillRect/>
          </a:stretch>
        </p:blipFill>
        <p:spPr>
          <a:xfrm>
            <a:off x="4169875" y="1268050"/>
            <a:ext cx="2240799" cy="1707951"/>
          </a:xfrm>
          <a:prstGeom prst="rect">
            <a:avLst/>
          </a:prstGeom>
          <a:noFill/>
          <a:ln>
            <a:noFill/>
          </a:ln>
          <a:effectLst>
            <a:outerShdw blurRad="57150" rotWithShape="0" algn="bl" dir="5400000" dist="19050">
              <a:srgbClr val="000000">
                <a:alpha val="50000"/>
              </a:srgbClr>
            </a:outerShdw>
          </a:effectLst>
        </p:spPr>
      </p:pic>
      <p:pic>
        <p:nvPicPr>
          <p:cNvPr id="386" name="Google Shape;386;p44"/>
          <p:cNvPicPr preferRelativeResize="0"/>
          <p:nvPr/>
        </p:nvPicPr>
        <p:blipFill>
          <a:blip r:embed="rId5">
            <a:alphaModFix/>
          </a:blip>
          <a:stretch>
            <a:fillRect/>
          </a:stretch>
        </p:blipFill>
        <p:spPr>
          <a:xfrm>
            <a:off x="4169875" y="3156532"/>
            <a:ext cx="2240799" cy="1328043"/>
          </a:xfrm>
          <a:prstGeom prst="rect">
            <a:avLst/>
          </a:prstGeom>
          <a:noFill/>
          <a:ln>
            <a:noFill/>
          </a:ln>
          <a:effectLst>
            <a:outerShdw blurRad="57150" rotWithShape="0" algn="bl" dir="5400000" dist="19050">
              <a:srgbClr val="000000">
                <a:alpha val="50000"/>
              </a:srgbClr>
            </a:outerShdw>
          </a:effectLst>
        </p:spPr>
      </p:pic>
      <p:pic>
        <p:nvPicPr>
          <p:cNvPr id="387" name="Google Shape;387;p44" title="e-lp0804e.jpg"/>
          <p:cNvPicPr preferRelativeResize="0"/>
          <p:nvPr/>
        </p:nvPicPr>
        <p:blipFill>
          <a:blip r:embed="rId6">
            <a:alphaModFix/>
          </a:blip>
          <a:stretch>
            <a:fillRect/>
          </a:stretch>
        </p:blipFill>
        <p:spPr>
          <a:xfrm>
            <a:off x="6613850" y="2489363"/>
            <a:ext cx="1755475" cy="1161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Crash #2</a:t>
            </a:r>
            <a:endParaRPr b="1">
              <a:latin typeface="Raleway"/>
              <a:ea typeface="Raleway"/>
              <a:cs typeface="Raleway"/>
              <a:sym typeface="Raleway"/>
            </a:endParaRPr>
          </a:p>
        </p:txBody>
      </p:sp>
      <p:pic>
        <p:nvPicPr>
          <p:cNvPr id="393" name="Google Shape;393;p45" title="0188891C-CB4D-4458-BD51-C15776A1A3BC_1_105_c.jpeg"/>
          <p:cNvPicPr preferRelativeResize="0"/>
          <p:nvPr/>
        </p:nvPicPr>
        <p:blipFill>
          <a:blip r:embed="rId3">
            <a:alphaModFix/>
          </a:blip>
          <a:stretch>
            <a:fillRect/>
          </a:stretch>
        </p:blipFill>
        <p:spPr>
          <a:xfrm>
            <a:off x="5673475" y="746750"/>
            <a:ext cx="2590876" cy="1943174"/>
          </a:xfrm>
          <a:prstGeom prst="rect">
            <a:avLst/>
          </a:prstGeom>
          <a:noFill/>
          <a:ln>
            <a:noFill/>
          </a:ln>
          <a:effectLst>
            <a:outerShdw blurRad="57150" rotWithShape="0" algn="bl" dir="5400000" dist="19050">
              <a:srgbClr val="000000">
                <a:alpha val="50000"/>
              </a:srgbClr>
            </a:outerShdw>
          </a:effectLst>
        </p:spPr>
      </p:pic>
      <p:pic>
        <p:nvPicPr>
          <p:cNvPr id="394" name="Google Shape;394;p45" title="FD50B1A6-F1DB-4B42-9D27-87C01CD90E04_1_105_c.jpeg"/>
          <p:cNvPicPr preferRelativeResize="0"/>
          <p:nvPr/>
        </p:nvPicPr>
        <p:blipFill>
          <a:blip r:embed="rId4">
            <a:alphaModFix/>
          </a:blip>
          <a:stretch>
            <a:fillRect/>
          </a:stretch>
        </p:blipFill>
        <p:spPr>
          <a:xfrm>
            <a:off x="5673475" y="2833925"/>
            <a:ext cx="2590876" cy="1943174"/>
          </a:xfrm>
          <a:prstGeom prst="rect">
            <a:avLst/>
          </a:prstGeom>
          <a:noFill/>
          <a:ln>
            <a:noFill/>
          </a:ln>
          <a:effectLst>
            <a:outerShdw blurRad="57150" rotWithShape="0" algn="bl" dir="5400000" dist="19050">
              <a:srgbClr val="000000">
                <a:alpha val="50000"/>
              </a:srgbClr>
            </a:outerShdw>
          </a:effectLst>
        </p:spPr>
      </p:pic>
      <p:pic>
        <p:nvPicPr>
          <p:cNvPr id="395" name="Google Shape;395;p45" title="a2uouc.gif"/>
          <p:cNvPicPr preferRelativeResize="0"/>
          <p:nvPr/>
        </p:nvPicPr>
        <p:blipFill>
          <a:blip r:embed="rId5">
            <a:alphaModFix/>
          </a:blip>
          <a:stretch>
            <a:fillRect/>
          </a:stretch>
        </p:blipFill>
        <p:spPr>
          <a:xfrm>
            <a:off x="708075" y="1547500"/>
            <a:ext cx="4825900" cy="2707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6"/>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Landing Gear</a:t>
            </a:r>
            <a:endParaRPr b="1">
              <a:latin typeface="Raleway"/>
              <a:ea typeface="Raleway"/>
              <a:cs typeface="Raleway"/>
              <a:sym typeface="Raleway"/>
            </a:endParaRPr>
          </a:p>
        </p:txBody>
      </p:sp>
      <p:pic>
        <p:nvPicPr>
          <p:cNvPr id="401" name="Google Shape;401;p46" title="C406D722-E0E9-472D-9E44-4F2728BB675A_1_105_c.jpeg"/>
          <p:cNvPicPr preferRelativeResize="0"/>
          <p:nvPr/>
        </p:nvPicPr>
        <p:blipFill>
          <a:blip r:embed="rId3">
            <a:alphaModFix/>
          </a:blip>
          <a:stretch>
            <a:fillRect/>
          </a:stretch>
        </p:blipFill>
        <p:spPr>
          <a:xfrm>
            <a:off x="1105900" y="1578350"/>
            <a:ext cx="2194849" cy="1646125"/>
          </a:xfrm>
          <a:prstGeom prst="rect">
            <a:avLst/>
          </a:prstGeom>
          <a:noFill/>
          <a:ln>
            <a:noFill/>
          </a:ln>
          <a:effectLst>
            <a:outerShdw blurRad="57150" rotWithShape="0" algn="bl" dir="5400000" dist="19050">
              <a:srgbClr val="000000">
                <a:alpha val="50000"/>
              </a:srgbClr>
            </a:outerShdw>
          </a:effectLst>
        </p:spPr>
      </p:pic>
      <p:pic>
        <p:nvPicPr>
          <p:cNvPr id="402" name="Google Shape;402;p46" title="5CED874D-4EAB-4993-B2B3-69BE8A3BE338_1_105_c.jpeg"/>
          <p:cNvPicPr preferRelativeResize="0"/>
          <p:nvPr/>
        </p:nvPicPr>
        <p:blipFill>
          <a:blip r:embed="rId4">
            <a:alphaModFix/>
          </a:blip>
          <a:stretch>
            <a:fillRect/>
          </a:stretch>
        </p:blipFill>
        <p:spPr>
          <a:xfrm>
            <a:off x="3523549" y="1417225"/>
            <a:ext cx="4720674" cy="3147176"/>
          </a:xfrm>
          <a:prstGeom prst="rect">
            <a:avLst/>
          </a:prstGeom>
          <a:noFill/>
          <a:ln>
            <a:noFill/>
          </a:ln>
          <a:effectLst>
            <a:outerShdw blurRad="57150" rotWithShape="0" algn="bl" dir="5400000" dist="19050">
              <a:srgbClr val="000000">
                <a:alpha val="50000"/>
              </a:srgbClr>
            </a:outerShdw>
          </a:effectLst>
        </p:spPr>
      </p:pic>
      <p:pic>
        <p:nvPicPr>
          <p:cNvPr id="403" name="Google Shape;403;p46"/>
          <p:cNvPicPr preferRelativeResize="0"/>
          <p:nvPr/>
        </p:nvPicPr>
        <p:blipFill>
          <a:blip r:embed="rId5">
            <a:alphaModFix/>
          </a:blip>
          <a:stretch>
            <a:fillRect/>
          </a:stretch>
        </p:blipFill>
        <p:spPr>
          <a:xfrm>
            <a:off x="1387437" y="3423625"/>
            <a:ext cx="1631776" cy="951875"/>
          </a:xfrm>
          <a:prstGeom prst="rect">
            <a:avLst/>
          </a:prstGeom>
          <a:noFill/>
          <a:ln>
            <a:noFill/>
          </a:ln>
          <a:effectLst>
            <a:outerShdw blurRad="57150" rotWithShape="0" algn="bl">
              <a:srgbClr val="000000">
                <a:alpha val="25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7"/>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Autonomous Flight</a:t>
            </a:r>
            <a:endParaRPr b="1">
              <a:latin typeface="Raleway"/>
              <a:ea typeface="Raleway"/>
              <a:cs typeface="Raleway"/>
              <a:sym typeface="Raleway"/>
            </a:endParaRPr>
          </a:p>
        </p:txBody>
      </p:sp>
      <p:pic>
        <p:nvPicPr>
          <p:cNvPr id="409" name="Google Shape;409;p47" title="980FFF6A-5884-4AF3-84F4-88D2D0BA16ED_1_105_c.jpeg"/>
          <p:cNvPicPr preferRelativeResize="0"/>
          <p:nvPr/>
        </p:nvPicPr>
        <p:blipFill>
          <a:blip r:embed="rId3">
            <a:alphaModFix/>
          </a:blip>
          <a:stretch>
            <a:fillRect/>
          </a:stretch>
        </p:blipFill>
        <p:spPr>
          <a:xfrm>
            <a:off x="693626" y="3335843"/>
            <a:ext cx="2934226" cy="1650824"/>
          </a:xfrm>
          <a:prstGeom prst="rect">
            <a:avLst/>
          </a:prstGeom>
          <a:noFill/>
          <a:ln>
            <a:noFill/>
          </a:ln>
          <a:effectLst>
            <a:outerShdw blurRad="57150" rotWithShape="0" algn="bl" dir="5400000" dist="19050">
              <a:srgbClr val="000000">
                <a:alpha val="50000"/>
              </a:srgbClr>
            </a:outerShdw>
          </a:effectLst>
        </p:spPr>
      </p:pic>
      <p:pic>
        <p:nvPicPr>
          <p:cNvPr id="410" name="Google Shape;410;p47"/>
          <p:cNvPicPr preferRelativeResize="0"/>
          <p:nvPr/>
        </p:nvPicPr>
        <p:blipFill rotWithShape="1">
          <a:blip r:embed="rId4">
            <a:alphaModFix/>
          </a:blip>
          <a:srcRect b="14355" l="0" r="5258" t="19124"/>
          <a:stretch/>
        </p:blipFill>
        <p:spPr>
          <a:xfrm>
            <a:off x="1558525" y="1352775"/>
            <a:ext cx="3978325" cy="1898350"/>
          </a:xfrm>
          <a:prstGeom prst="rect">
            <a:avLst/>
          </a:prstGeom>
          <a:noFill/>
          <a:ln>
            <a:noFill/>
          </a:ln>
          <a:effectLst>
            <a:outerShdw blurRad="57150" rotWithShape="0" algn="bl">
              <a:srgbClr val="000000">
                <a:alpha val="25000"/>
              </a:srgbClr>
            </a:outerShdw>
          </a:effectLst>
        </p:spPr>
      </p:pic>
      <p:pic>
        <p:nvPicPr>
          <p:cNvPr id="411" name="Google Shape;411;p47" title="FB2BFD75-61BD-4CD2-A2D8-0319E814EFC9_1_105_c.jpeg"/>
          <p:cNvPicPr preferRelativeResize="0"/>
          <p:nvPr/>
        </p:nvPicPr>
        <p:blipFill>
          <a:blip r:embed="rId5">
            <a:alphaModFix/>
          </a:blip>
          <a:stretch>
            <a:fillRect/>
          </a:stretch>
        </p:blipFill>
        <p:spPr>
          <a:xfrm>
            <a:off x="5945900" y="1352775"/>
            <a:ext cx="2663124" cy="3550825"/>
          </a:xfrm>
          <a:prstGeom prst="rect">
            <a:avLst/>
          </a:prstGeom>
          <a:noFill/>
          <a:ln>
            <a:noFill/>
          </a:ln>
          <a:effectLst>
            <a:outerShdw blurRad="57150" rotWithShape="0" algn="bl" dir="5400000" dist="19050">
              <a:srgbClr val="000000">
                <a:alpha val="50000"/>
              </a:srgbClr>
            </a:outerShdw>
          </a:effectLst>
        </p:spPr>
      </p:pic>
      <p:pic>
        <p:nvPicPr>
          <p:cNvPr id="412" name="Google Shape;412;p47"/>
          <p:cNvPicPr preferRelativeResize="0"/>
          <p:nvPr/>
        </p:nvPicPr>
        <p:blipFill>
          <a:blip r:embed="rId6">
            <a:alphaModFix/>
          </a:blip>
          <a:stretch>
            <a:fillRect/>
          </a:stretch>
        </p:blipFill>
        <p:spPr>
          <a:xfrm>
            <a:off x="3767595" y="3335855"/>
            <a:ext cx="1979505" cy="1650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8"/>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Control Surface Jittering</a:t>
            </a:r>
            <a:endParaRPr b="1">
              <a:latin typeface="Raleway"/>
              <a:ea typeface="Raleway"/>
              <a:cs typeface="Raleway"/>
              <a:sym typeface="Raleway"/>
            </a:endParaRPr>
          </a:p>
        </p:txBody>
      </p:sp>
      <p:pic>
        <p:nvPicPr>
          <p:cNvPr id="418" name="Google Shape;418;p48" title="D64E46AB-35B3-4868-BAA9-D51031D38F8B_1_105_c.jpeg"/>
          <p:cNvPicPr preferRelativeResize="0"/>
          <p:nvPr/>
        </p:nvPicPr>
        <p:blipFill>
          <a:blip r:embed="rId3">
            <a:alphaModFix/>
          </a:blip>
          <a:stretch>
            <a:fillRect/>
          </a:stretch>
        </p:blipFill>
        <p:spPr>
          <a:xfrm>
            <a:off x="4572000" y="1529325"/>
            <a:ext cx="3165051" cy="2373800"/>
          </a:xfrm>
          <a:prstGeom prst="rect">
            <a:avLst/>
          </a:prstGeom>
          <a:noFill/>
          <a:ln>
            <a:noFill/>
          </a:ln>
          <a:effectLst>
            <a:outerShdw blurRad="57150" rotWithShape="0" algn="bl" dir="5400000" dist="19050">
              <a:srgbClr val="000000">
                <a:alpha val="50000"/>
              </a:srgbClr>
            </a:outerShdw>
          </a:effectLst>
        </p:spPr>
      </p:pic>
      <p:pic>
        <p:nvPicPr>
          <p:cNvPr id="419" name="Google Shape;419;p48" title="a2u1y6.gif"/>
          <p:cNvPicPr preferRelativeResize="0"/>
          <p:nvPr/>
        </p:nvPicPr>
        <p:blipFill>
          <a:blip r:embed="rId4">
            <a:alphaModFix/>
          </a:blip>
          <a:stretch>
            <a:fillRect/>
          </a:stretch>
        </p:blipFill>
        <p:spPr>
          <a:xfrm>
            <a:off x="903775" y="1754200"/>
            <a:ext cx="3429000" cy="1924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9"/>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Custom GCS Range Issues</a:t>
            </a:r>
            <a:endParaRPr b="1">
              <a:latin typeface="Raleway"/>
              <a:ea typeface="Raleway"/>
              <a:cs typeface="Raleway"/>
              <a:sym typeface="Raleway"/>
            </a:endParaRPr>
          </a:p>
        </p:txBody>
      </p:sp>
      <p:pic>
        <p:nvPicPr>
          <p:cNvPr id="425" name="Google Shape;425;p49" title="327DA031-78FA-4F2D-A7FE-1A06805E3CA3_1_105_c.jpeg"/>
          <p:cNvPicPr preferRelativeResize="0"/>
          <p:nvPr/>
        </p:nvPicPr>
        <p:blipFill>
          <a:blip r:embed="rId3">
            <a:alphaModFix/>
          </a:blip>
          <a:stretch>
            <a:fillRect/>
          </a:stretch>
        </p:blipFill>
        <p:spPr>
          <a:xfrm>
            <a:off x="4263800" y="2962902"/>
            <a:ext cx="2320074" cy="1740050"/>
          </a:xfrm>
          <a:prstGeom prst="rect">
            <a:avLst/>
          </a:prstGeom>
          <a:noFill/>
          <a:ln>
            <a:noFill/>
          </a:ln>
          <a:effectLst>
            <a:outerShdw blurRad="57150" rotWithShape="0" algn="bl" dir="5400000" dist="19050">
              <a:srgbClr val="000000">
                <a:alpha val="50000"/>
              </a:srgbClr>
            </a:outerShdw>
          </a:effectLst>
        </p:spPr>
      </p:pic>
      <p:pic>
        <p:nvPicPr>
          <p:cNvPr id="426" name="Google Shape;426;p49"/>
          <p:cNvPicPr preferRelativeResize="0"/>
          <p:nvPr/>
        </p:nvPicPr>
        <p:blipFill>
          <a:blip r:embed="rId4">
            <a:alphaModFix/>
          </a:blip>
          <a:stretch>
            <a:fillRect/>
          </a:stretch>
        </p:blipFill>
        <p:spPr>
          <a:xfrm>
            <a:off x="1028925" y="1412075"/>
            <a:ext cx="5554946" cy="1355725"/>
          </a:xfrm>
          <a:prstGeom prst="rect">
            <a:avLst/>
          </a:prstGeom>
          <a:noFill/>
          <a:ln>
            <a:noFill/>
          </a:ln>
          <a:effectLst>
            <a:outerShdw blurRad="57150" rotWithShape="0" algn="bl" dir="5400000" dist="19050">
              <a:srgbClr val="000000">
                <a:alpha val="50000"/>
              </a:srgbClr>
            </a:outerShdw>
          </a:effectLst>
        </p:spPr>
      </p:pic>
      <p:pic>
        <p:nvPicPr>
          <p:cNvPr id="427" name="Google Shape;427;p49" title="3_9e29ba37-9890-4049-919e-d12e602aef98-ezgif.com-webp-to-jpg-converter.jpg"/>
          <p:cNvPicPr preferRelativeResize="0"/>
          <p:nvPr/>
        </p:nvPicPr>
        <p:blipFill>
          <a:blip r:embed="rId5">
            <a:alphaModFix/>
          </a:blip>
          <a:stretch>
            <a:fillRect/>
          </a:stretch>
        </p:blipFill>
        <p:spPr>
          <a:xfrm>
            <a:off x="1028925" y="3019800"/>
            <a:ext cx="3040056" cy="1175550"/>
          </a:xfrm>
          <a:prstGeom prst="rect">
            <a:avLst/>
          </a:prstGeom>
          <a:noFill/>
          <a:ln>
            <a:noFill/>
          </a:ln>
          <a:effectLst>
            <a:outerShdw blurRad="57150" rotWithShape="0" algn="bl" dir="5400000" dist="19050">
              <a:srgbClr val="000000">
                <a:alpha val="50000"/>
              </a:srgbClr>
            </a:outerShdw>
          </a:effectLst>
        </p:spPr>
      </p:pic>
      <p:pic>
        <p:nvPicPr>
          <p:cNvPr id="428" name="Google Shape;428;p49" title="39A24CA6-A2D0-4F16-A498-046812B02910_1_102_o.jpeg"/>
          <p:cNvPicPr preferRelativeResize="0"/>
          <p:nvPr/>
        </p:nvPicPr>
        <p:blipFill>
          <a:blip r:embed="rId6">
            <a:alphaModFix/>
          </a:blip>
          <a:stretch>
            <a:fillRect/>
          </a:stretch>
        </p:blipFill>
        <p:spPr>
          <a:xfrm>
            <a:off x="6778700" y="1691188"/>
            <a:ext cx="1537551" cy="205008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0"/>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308610" lvl="0" marL="457200" rtl="0" algn="l">
              <a:lnSpc>
                <a:spcPct val="150000"/>
              </a:lnSpc>
              <a:spcBef>
                <a:spcPts val="0"/>
              </a:spcBef>
              <a:spcAft>
                <a:spcPts val="0"/>
              </a:spcAft>
              <a:buSzPts val="1260"/>
              <a:buChar char="✈"/>
            </a:pPr>
            <a:r>
              <a:rPr lang="en-CA"/>
              <a:t>2 major crashes</a:t>
            </a:r>
            <a:endParaRPr/>
          </a:p>
          <a:p>
            <a:pPr indent="-308610" lvl="0" marL="457200" rtl="0" algn="l">
              <a:lnSpc>
                <a:spcPct val="150000"/>
              </a:lnSpc>
              <a:spcBef>
                <a:spcPts val="0"/>
              </a:spcBef>
              <a:spcAft>
                <a:spcPts val="0"/>
              </a:spcAft>
              <a:buSzPts val="1260"/>
              <a:buChar char="✈"/>
            </a:pPr>
            <a:r>
              <a:rPr lang="en-CA"/>
              <a:t>15+ successful flights </a:t>
            </a:r>
            <a:endParaRPr/>
          </a:p>
          <a:p>
            <a:pPr indent="-308610" lvl="0" marL="457200" rtl="0" algn="l">
              <a:lnSpc>
                <a:spcPct val="150000"/>
              </a:lnSpc>
              <a:spcBef>
                <a:spcPts val="0"/>
              </a:spcBef>
              <a:spcAft>
                <a:spcPts val="0"/>
              </a:spcAft>
              <a:buSzPts val="1260"/>
              <a:buChar char="✈"/>
            </a:pPr>
            <a:r>
              <a:rPr lang="en-CA"/>
              <a:t>3 successful payload drops</a:t>
            </a:r>
            <a:endParaRPr/>
          </a:p>
          <a:p>
            <a:pPr indent="-308610" lvl="0" marL="457200" rtl="0" algn="l">
              <a:lnSpc>
                <a:spcPct val="150000"/>
              </a:lnSpc>
              <a:spcBef>
                <a:spcPts val="0"/>
              </a:spcBef>
              <a:spcAft>
                <a:spcPts val="0"/>
              </a:spcAft>
              <a:buSzPts val="1260"/>
              <a:buChar char="✈"/>
            </a:pPr>
            <a:r>
              <a:rPr lang="en-CA"/>
              <a:t>Successfully mapped 30+ acres of land</a:t>
            </a:r>
            <a:endParaRPr/>
          </a:p>
          <a:p>
            <a:pPr indent="-308610" lvl="0" marL="457200" rtl="0" algn="l">
              <a:lnSpc>
                <a:spcPct val="150000"/>
              </a:lnSpc>
              <a:spcBef>
                <a:spcPts val="0"/>
              </a:spcBef>
              <a:spcAft>
                <a:spcPts val="0"/>
              </a:spcAft>
              <a:buSzPts val="1260"/>
              <a:buChar char="✈"/>
            </a:pPr>
            <a:r>
              <a:rPr lang="en-CA"/>
              <a:t>Over 100km flown </a:t>
            </a:r>
            <a:r>
              <a:rPr lang="en-CA"/>
              <a:t>autonomously</a:t>
            </a:r>
            <a:endParaRPr/>
          </a:p>
          <a:p>
            <a:pPr indent="-308610" lvl="0" marL="457200" rtl="0" algn="l">
              <a:lnSpc>
                <a:spcPct val="150000"/>
              </a:lnSpc>
              <a:spcBef>
                <a:spcPts val="0"/>
              </a:spcBef>
              <a:spcAft>
                <a:spcPts val="0"/>
              </a:spcAft>
              <a:buSzPts val="1260"/>
              <a:buChar char="✈"/>
            </a:pPr>
            <a:r>
              <a:rPr lang="en-CA"/>
              <a:t>Over 4 hours of flight time</a:t>
            </a:r>
            <a:endParaRPr/>
          </a:p>
        </p:txBody>
      </p:sp>
      <p:sp>
        <p:nvSpPr>
          <p:cNvPr id="434" name="Google Shape;434;p50"/>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Orca Before Competition</a:t>
            </a:r>
            <a:endParaRPr b="1">
              <a:latin typeface="Raleway"/>
              <a:ea typeface="Raleway"/>
              <a:cs typeface="Raleway"/>
              <a:sym typeface="Raleway"/>
            </a:endParaRPr>
          </a:p>
        </p:txBody>
      </p:sp>
      <p:pic>
        <p:nvPicPr>
          <p:cNvPr id="435" name="Google Shape;435;p50" title="Orca3.jpg"/>
          <p:cNvPicPr preferRelativeResize="0"/>
          <p:nvPr/>
        </p:nvPicPr>
        <p:blipFill>
          <a:blip r:embed="rId3">
            <a:alphaModFix/>
          </a:blip>
          <a:stretch>
            <a:fillRect/>
          </a:stretch>
        </p:blipFill>
        <p:spPr>
          <a:xfrm>
            <a:off x="6523334" y="1122600"/>
            <a:ext cx="2017966" cy="1513475"/>
          </a:xfrm>
          <a:prstGeom prst="rect">
            <a:avLst/>
          </a:prstGeom>
          <a:noFill/>
          <a:ln>
            <a:noFill/>
          </a:ln>
          <a:effectLst>
            <a:outerShdw blurRad="57150" rotWithShape="0" algn="bl" dir="5400000" dist="19050">
              <a:srgbClr val="000000">
                <a:alpha val="50000"/>
              </a:srgbClr>
            </a:outerShdw>
          </a:effectLst>
        </p:spPr>
      </p:pic>
      <p:pic>
        <p:nvPicPr>
          <p:cNvPr id="436" name="Google Shape;436;p50" title="1EDD1E2F-ED96-42B3-AE00-1EA69553E46D_1_105_c.jpeg"/>
          <p:cNvPicPr preferRelativeResize="0"/>
          <p:nvPr/>
        </p:nvPicPr>
        <p:blipFill>
          <a:blip r:embed="rId4">
            <a:alphaModFix/>
          </a:blip>
          <a:stretch>
            <a:fillRect/>
          </a:stretch>
        </p:blipFill>
        <p:spPr>
          <a:xfrm>
            <a:off x="6523325" y="2866225"/>
            <a:ext cx="2017974" cy="1513469"/>
          </a:xfrm>
          <a:prstGeom prst="rect">
            <a:avLst/>
          </a:prstGeom>
          <a:noFill/>
          <a:ln>
            <a:noFill/>
          </a:ln>
          <a:effectLst>
            <a:outerShdw blurRad="57150" rotWithShape="0" algn="bl" dir="5400000" dist="19050">
              <a:srgbClr val="000000">
                <a:alpha val="50000"/>
              </a:srgbClr>
            </a:outerShdw>
          </a:effectLst>
        </p:spPr>
      </p:pic>
      <p:pic>
        <p:nvPicPr>
          <p:cNvPr id="437" name="Google Shape;437;p50"/>
          <p:cNvPicPr preferRelativeResize="0"/>
          <p:nvPr/>
        </p:nvPicPr>
        <p:blipFill>
          <a:blip r:embed="rId5">
            <a:alphaModFix/>
          </a:blip>
          <a:stretch>
            <a:fillRect/>
          </a:stretch>
        </p:blipFill>
        <p:spPr>
          <a:xfrm>
            <a:off x="4572002" y="3582525"/>
            <a:ext cx="1643924" cy="1207425"/>
          </a:xfrm>
          <a:prstGeom prst="rect">
            <a:avLst/>
          </a:prstGeom>
          <a:noFill/>
          <a:ln>
            <a:noFill/>
          </a:ln>
          <a:effectLst>
            <a:outerShdw blurRad="57150" rotWithShape="0" algn="bl">
              <a:srgbClr val="000000">
                <a:alpha val="25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1"/>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So, how did </a:t>
            </a:r>
            <a:r>
              <a:rPr b="1" lang="en-CA">
                <a:latin typeface="Raleway"/>
                <a:ea typeface="Raleway"/>
                <a:cs typeface="Raleway"/>
                <a:sym typeface="Raleway"/>
              </a:rPr>
              <a:t>competition</a:t>
            </a:r>
            <a:r>
              <a:rPr b="1" lang="en-CA">
                <a:latin typeface="Raleway"/>
                <a:ea typeface="Raleway"/>
                <a:cs typeface="Raleway"/>
                <a:sym typeface="Raleway"/>
              </a:rPr>
              <a:t> go?</a:t>
            </a:r>
            <a:endParaRPr b="1">
              <a:latin typeface="Raleway"/>
              <a:ea typeface="Raleway"/>
              <a:cs typeface="Raleway"/>
              <a:sym typeface="Raleway"/>
            </a:endParaRPr>
          </a:p>
        </p:txBody>
      </p:sp>
      <p:pic>
        <p:nvPicPr>
          <p:cNvPr id="443" name="Google Shape;443;p51" title="Dig Deep | SUAV @ SUAS 2025">
            <a:hlinkClick r:id="rId3"/>
          </p:cNvPr>
          <p:cNvPicPr preferRelativeResize="0"/>
          <p:nvPr/>
        </p:nvPicPr>
        <p:blipFill>
          <a:blip r:embed="rId4">
            <a:alphaModFix/>
          </a:blip>
          <a:stretch>
            <a:fillRect/>
          </a:stretch>
        </p:blipFill>
        <p:spPr>
          <a:xfrm>
            <a:off x="1496638" y="1317900"/>
            <a:ext cx="6088925" cy="342502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2"/>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9" name="Google Shape;449;p52"/>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990"/>
              <a:buFont typeface="Arial"/>
              <a:buNone/>
            </a:pPr>
            <a:r>
              <a:rPr b="1" lang="en-CA" sz="2940">
                <a:latin typeface="Raleway"/>
                <a:ea typeface="Raleway"/>
                <a:cs typeface="Raleway"/>
                <a:sym typeface="Raleway"/>
              </a:rPr>
              <a:t>Questions? Thank you!</a:t>
            </a:r>
            <a:endParaRPr b="1" sz="2940">
              <a:latin typeface="Raleway"/>
              <a:ea typeface="Raleway"/>
              <a:cs typeface="Raleway"/>
              <a:sym typeface="Raleway"/>
            </a:endParaRPr>
          </a:p>
          <a:p>
            <a:pPr indent="0" lvl="0" marL="0" rtl="0" algn="l">
              <a:spcBef>
                <a:spcPts val="0"/>
              </a:spcBef>
              <a:spcAft>
                <a:spcPts val="0"/>
              </a:spcAft>
              <a:buSzPts val="990"/>
              <a:buNone/>
            </a:pPr>
            <a:r>
              <a:t/>
            </a:r>
            <a:endParaRPr b="1" sz="3240">
              <a:latin typeface="Raleway"/>
              <a:ea typeface="Raleway"/>
              <a:cs typeface="Raleway"/>
              <a:sym typeface="Raleway"/>
            </a:endParaRPr>
          </a:p>
        </p:txBody>
      </p:sp>
      <p:pic>
        <p:nvPicPr>
          <p:cNvPr id="450" name="Google Shape;450;p52" title="E8AD9558-4C80-40D6-99DA-119AC51E8A4B.JPG"/>
          <p:cNvPicPr preferRelativeResize="0"/>
          <p:nvPr/>
        </p:nvPicPr>
        <p:blipFill>
          <a:blip r:embed="rId3">
            <a:alphaModFix/>
          </a:blip>
          <a:stretch>
            <a:fillRect/>
          </a:stretch>
        </p:blipFill>
        <p:spPr>
          <a:xfrm>
            <a:off x="635675" y="1268125"/>
            <a:ext cx="2258150" cy="1693624"/>
          </a:xfrm>
          <a:prstGeom prst="rect">
            <a:avLst/>
          </a:prstGeom>
          <a:noFill/>
          <a:ln>
            <a:noFill/>
          </a:ln>
          <a:effectLst>
            <a:outerShdw blurRad="57150" rotWithShape="0" algn="bl" dir="5400000" dist="19050">
              <a:srgbClr val="000000">
                <a:alpha val="50000"/>
              </a:srgbClr>
            </a:outerShdw>
          </a:effectLst>
        </p:spPr>
      </p:pic>
      <p:pic>
        <p:nvPicPr>
          <p:cNvPr id="451" name="Google Shape;451;p52" title="B2E42294-6182-4121-8836-F9FE36369E79.JPG"/>
          <p:cNvPicPr preferRelativeResize="0"/>
          <p:nvPr/>
        </p:nvPicPr>
        <p:blipFill>
          <a:blip r:embed="rId4">
            <a:alphaModFix/>
          </a:blip>
          <a:stretch>
            <a:fillRect/>
          </a:stretch>
        </p:blipFill>
        <p:spPr>
          <a:xfrm>
            <a:off x="3062999" y="1281145"/>
            <a:ext cx="2198175" cy="1648604"/>
          </a:xfrm>
          <a:prstGeom prst="rect">
            <a:avLst/>
          </a:prstGeom>
          <a:noFill/>
          <a:ln>
            <a:noFill/>
          </a:ln>
          <a:effectLst>
            <a:outerShdw blurRad="57150" rotWithShape="0" algn="bl" dir="5400000" dist="19050">
              <a:srgbClr val="000000">
                <a:alpha val="50000"/>
              </a:srgbClr>
            </a:outerShdw>
          </a:effectLst>
        </p:spPr>
      </p:pic>
      <p:pic>
        <p:nvPicPr>
          <p:cNvPr id="452" name="Google Shape;452;p52" title="FC8288B7-CF9B-46A8-BCF2-C461457708AF.JPG"/>
          <p:cNvPicPr preferRelativeResize="0"/>
          <p:nvPr/>
        </p:nvPicPr>
        <p:blipFill>
          <a:blip r:embed="rId5">
            <a:alphaModFix/>
          </a:blip>
          <a:stretch>
            <a:fillRect/>
          </a:stretch>
        </p:blipFill>
        <p:spPr>
          <a:xfrm>
            <a:off x="635676" y="3002776"/>
            <a:ext cx="2258150" cy="1693597"/>
          </a:xfrm>
          <a:prstGeom prst="rect">
            <a:avLst/>
          </a:prstGeom>
          <a:noFill/>
          <a:ln>
            <a:noFill/>
          </a:ln>
          <a:effectLst>
            <a:outerShdw blurRad="57150" rotWithShape="0" algn="bl" dir="5400000" dist="19050">
              <a:srgbClr val="000000">
                <a:alpha val="50000"/>
              </a:srgbClr>
            </a:outerShdw>
          </a:effectLst>
        </p:spPr>
      </p:pic>
      <p:pic>
        <p:nvPicPr>
          <p:cNvPr id="453" name="Google Shape;453;p52" title="05314D59-AD3D-400C-A7ED-09DFC31E2C60.JPG"/>
          <p:cNvPicPr preferRelativeResize="0"/>
          <p:nvPr/>
        </p:nvPicPr>
        <p:blipFill>
          <a:blip r:embed="rId6">
            <a:alphaModFix/>
          </a:blip>
          <a:stretch>
            <a:fillRect/>
          </a:stretch>
        </p:blipFill>
        <p:spPr>
          <a:xfrm>
            <a:off x="5373150" y="3059825"/>
            <a:ext cx="2165350" cy="1623982"/>
          </a:xfrm>
          <a:prstGeom prst="rect">
            <a:avLst/>
          </a:prstGeom>
          <a:noFill/>
          <a:ln>
            <a:noFill/>
          </a:ln>
          <a:effectLst>
            <a:outerShdw blurRad="57150" rotWithShape="0" algn="bl" dir="5400000" dist="19050">
              <a:srgbClr val="000000">
                <a:alpha val="50000"/>
              </a:srgbClr>
            </a:outerShdw>
          </a:effectLst>
        </p:spPr>
      </p:pic>
      <p:pic>
        <p:nvPicPr>
          <p:cNvPr id="454" name="Google Shape;454;p52" title="1462AF0D-5110-409F-8B7B-2621E66AE356.JPG"/>
          <p:cNvPicPr preferRelativeResize="0"/>
          <p:nvPr/>
        </p:nvPicPr>
        <p:blipFill>
          <a:blip r:embed="rId7">
            <a:alphaModFix/>
          </a:blip>
          <a:stretch>
            <a:fillRect/>
          </a:stretch>
        </p:blipFill>
        <p:spPr>
          <a:xfrm>
            <a:off x="3063000" y="3047750"/>
            <a:ext cx="2198175" cy="1648623"/>
          </a:xfrm>
          <a:prstGeom prst="rect">
            <a:avLst/>
          </a:prstGeom>
          <a:noFill/>
          <a:ln>
            <a:noFill/>
          </a:ln>
          <a:effectLst>
            <a:outerShdw blurRad="57150" rotWithShape="0" algn="bl" dir="5400000" dist="19050">
              <a:srgbClr val="000000">
                <a:alpha val="50000"/>
              </a:srgbClr>
            </a:outerShdw>
          </a:effectLst>
        </p:spPr>
      </p:pic>
      <p:pic>
        <p:nvPicPr>
          <p:cNvPr id="455" name="Google Shape;455;p52" title="C2FF18C7-7DAE-4AD5-B338-9A6194B1DBAE_1_105_c.jpeg"/>
          <p:cNvPicPr preferRelativeResize="0"/>
          <p:nvPr/>
        </p:nvPicPr>
        <p:blipFill rotWithShape="1">
          <a:blip r:embed="rId8">
            <a:alphaModFix/>
          </a:blip>
          <a:srcRect b="15221" l="-1578" r="-1578" t="24278"/>
          <a:stretch/>
        </p:blipFill>
        <p:spPr>
          <a:xfrm flipH="1">
            <a:off x="5373151" y="1281150"/>
            <a:ext cx="2165349" cy="16485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53"/>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302260" lvl="0" marL="457200" rtl="0" algn="l">
              <a:lnSpc>
                <a:spcPct val="150000"/>
              </a:lnSpc>
              <a:spcBef>
                <a:spcPts val="0"/>
              </a:spcBef>
              <a:spcAft>
                <a:spcPts val="0"/>
              </a:spcAft>
              <a:buSzPts val="1160"/>
              <a:buChar char="✈"/>
            </a:pPr>
            <a:r>
              <a:rPr b="1" lang="en-CA" sz="1900"/>
              <a:t>Design Deliverables: </a:t>
            </a:r>
            <a:r>
              <a:rPr lang="en-CA" sz="1900"/>
              <a:t>1st</a:t>
            </a:r>
            <a:endParaRPr sz="1900"/>
          </a:p>
          <a:p>
            <a:pPr indent="-302260" lvl="1" marL="914400" rtl="0" algn="l">
              <a:lnSpc>
                <a:spcPct val="150000"/>
              </a:lnSpc>
              <a:spcBef>
                <a:spcPts val="0"/>
              </a:spcBef>
              <a:spcAft>
                <a:spcPts val="0"/>
              </a:spcAft>
              <a:buSzPts val="1160"/>
              <a:buChar char="▪"/>
            </a:pPr>
            <a:r>
              <a:rPr b="1" lang="en-CA" sz="1900"/>
              <a:t>Team Website</a:t>
            </a:r>
            <a:r>
              <a:rPr b="1" lang="en-CA" sz="1900"/>
              <a:t>: </a:t>
            </a:r>
            <a:r>
              <a:rPr lang="en-CA" sz="1900"/>
              <a:t>2nd</a:t>
            </a:r>
            <a:endParaRPr sz="1900"/>
          </a:p>
          <a:p>
            <a:pPr indent="-302260" lvl="1" marL="914400" rtl="0" algn="l">
              <a:lnSpc>
                <a:spcPct val="150000"/>
              </a:lnSpc>
              <a:spcBef>
                <a:spcPts val="0"/>
              </a:spcBef>
              <a:spcAft>
                <a:spcPts val="0"/>
              </a:spcAft>
              <a:buSzPts val="1160"/>
              <a:buChar char="▪"/>
            </a:pPr>
            <a:r>
              <a:rPr b="1" lang="en-CA" sz="1900"/>
              <a:t>Design Report: </a:t>
            </a:r>
            <a:r>
              <a:rPr lang="en-CA" sz="1900"/>
              <a:t>2nd</a:t>
            </a:r>
            <a:endParaRPr b="1" i="1" sz="1900"/>
          </a:p>
          <a:p>
            <a:pPr indent="-302260" lvl="0" marL="457200" rtl="0" algn="l">
              <a:lnSpc>
                <a:spcPct val="150000"/>
              </a:lnSpc>
              <a:spcBef>
                <a:spcPts val="0"/>
              </a:spcBef>
              <a:spcAft>
                <a:spcPts val="0"/>
              </a:spcAft>
              <a:buSzPts val="1160"/>
              <a:buChar char="✈"/>
            </a:pPr>
            <a:r>
              <a:rPr b="1" lang="en-CA" sz="1900"/>
              <a:t>Mission Demonstration:</a:t>
            </a:r>
            <a:r>
              <a:rPr lang="en-CA" sz="1900"/>
              <a:t> 34th</a:t>
            </a:r>
            <a:endParaRPr b="1" sz="1900"/>
          </a:p>
          <a:p>
            <a:pPr indent="0" lvl="0" marL="0" rtl="0" algn="l">
              <a:spcBef>
                <a:spcPts val="0"/>
              </a:spcBef>
              <a:spcAft>
                <a:spcPts val="0"/>
              </a:spcAft>
              <a:buNone/>
            </a:pPr>
            <a:r>
              <a:t/>
            </a:r>
            <a:endParaRPr/>
          </a:p>
        </p:txBody>
      </p:sp>
      <p:sp>
        <p:nvSpPr>
          <p:cNvPr id="461" name="Google Shape;461;p53"/>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Questions? Thank you!</a:t>
            </a:r>
            <a:endParaRPr b="1">
              <a:latin typeface="Raleway"/>
              <a:ea typeface="Raleway"/>
              <a:cs typeface="Raleway"/>
              <a:sym typeface="Raleway"/>
            </a:endParaRPr>
          </a:p>
        </p:txBody>
      </p:sp>
      <p:pic>
        <p:nvPicPr>
          <p:cNvPr id="462" name="Google Shape;462;p53" title="97F0AA6C-2B00-4432-AA09-B1A4D09E9D81.JPG"/>
          <p:cNvPicPr preferRelativeResize="0"/>
          <p:nvPr/>
        </p:nvPicPr>
        <p:blipFill>
          <a:blip r:embed="rId3">
            <a:alphaModFix/>
          </a:blip>
          <a:stretch>
            <a:fillRect/>
          </a:stretch>
        </p:blipFill>
        <p:spPr>
          <a:xfrm>
            <a:off x="3160725" y="3160725"/>
            <a:ext cx="2192026" cy="1644050"/>
          </a:xfrm>
          <a:prstGeom prst="rect">
            <a:avLst/>
          </a:prstGeom>
          <a:noFill/>
          <a:ln>
            <a:noFill/>
          </a:ln>
          <a:effectLst>
            <a:outerShdw blurRad="57150" rotWithShape="0" algn="bl" dir="5400000" dist="19050">
              <a:srgbClr val="000000">
                <a:alpha val="50000"/>
              </a:srgbClr>
            </a:outerShdw>
          </a:effectLst>
        </p:spPr>
      </p:pic>
      <p:pic>
        <p:nvPicPr>
          <p:cNvPr id="463" name="Google Shape;463;p53" title="803FB7AD-D6A4-4F26-904E-199BD9EE9A52.JPG"/>
          <p:cNvPicPr preferRelativeResize="0"/>
          <p:nvPr/>
        </p:nvPicPr>
        <p:blipFill>
          <a:blip r:embed="rId4">
            <a:alphaModFix/>
          </a:blip>
          <a:stretch>
            <a:fillRect/>
          </a:stretch>
        </p:blipFill>
        <p:spPr>
          <a:xfrm>
            <a:off x="628648" y="3160737"/>
            <a:ext cx="2152975" cy="16147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idx="1" type="body"/>
          </p:nvPr>
        </p:nvSpPr>
        <p:spPr>
          <a:xfrm>
            <a:off x="628650" y="1268124"/>
            <a:ext cx="7280700" cy="2469600"/>
          </a:xfrm>
          <a:prstGeom prst="rect">
            <a:avLst/>
          </a:prstGeom>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CA"/>
              <a:t>Largest student UAV competition in the world </a:t>
            </a:r>
            <a:endParaRPr/>
          </a:p>
          <a:p>
            <a:pPr indent="-308610" lvl="1" marL="914400" rtl="0" algn="l">
              <a:spcBef>
                <a:spcPts val="0"/>
              </a:spcBef>
              <a:spcAft>
                <a:spcPts val="0"/>
              </a:spcAft>
              <a:buSzPts val="1260"/>
              <a:buChar char="▪"/>
            </a:pPr>
            <a:r>
              <a:rPr lang="en-CA"/>
              <a:t>81 teams from 19 countries</a:t>
            </a:r>
            <a:endParaRPr/>
          </a:p>
          <a:p>
            <a:pPr indent="-308610" lvl="0" marL="457200" rtl="0" algn="l">
              <a:spcBef>
                <a:spcPts val="0"/>
              </a:spcBef>
              <a:spcAft>
                <a:spcPts val="0"/>
              </a:spcAft>
              <a:buSzPts val="1260"/>
              <a:buChar char="✈"/>
            </a:pPr>
            <a:r>
              <a:rPr lang="en-CA"/>
              <a:t>Designed to create interest in UAS to push students towards UAS technologies and careers</a:t>
            </a:r>
            <a:endParaRPr/>
          </a:p>
        </p:txBody>
      </p:sp>
      <p:sp>
        <p:nvSpPr>
          <p:cNvPr id="143" name="Google Shape;143;p18"/>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Competition - SUAS </a:t>
            </a:r>
            <a:r>
              <a:rPr b="1" lang="en-CA">
                <a:latin typeface="Raleway"/>
                <a:ea typeface="Raleway"/>
                <a:cs typeface="Raleway"/>
                <a:sym typeface="Raleway"/>
              </a:rPr>
              <a:t>2025</a:t>
            </a:r>
            <a:endParaRPr b="1">
              <a:latin typeface="Raleway"/>
              <a:ea typeface="Raleway"/>
              <a:cs typeface="Raleway"/>
              <a:sym typeface="Raleway"/>
            </a:endParaRPr>
          </a:p>
        </p:txBody>
      </p:sp>
      <p:pic>
        <p:nvPicPr>
          <p:cNvPr id="144" name="Google Shape;144;p18"/>
          <p:cNvPicPr preferRelativeResize="0"/>
          <p:nvPr/>
        </p:nvPicPr>
        <p:blipFill>
          <a:blip r:embed="rId3">
            <a:alphaModFix/>
          </a:blip>
          <a:stretch>
            <a:fillRect/>
          </a:stretch>
        </p:blipFill>
        <p:spPr>
          <a:xfrm>
            <a:off x="7939950" y="3089713"/>
            <a:ext cx="899476" cy="960525"/>
          </a:xfrm>
          <a:prstGeom prst="rect">
            <a:avLst/>
          </a:prstGeom>
          <a:noFill/>
          <a:ln>
            <a:noFill/>
          </a:ln>
          <a:effectLst>
            <a:outerShdw blurRad="57150" rotWithShape="0" algn="bl" dir="5400000" dist="19050">
              <a:srgbClr val="000000">
                <a:alpha val="50000"/>
              </a:srgbClr>
            </a:outerShdw>
          </a:effectLst>
        </p:spPr>
      </p:pic>
      <p:pic>
        <p:nvPicPr>
          <p:cNvPr id="145" name="Google Shape;145;p18"/>
          <p:cNvPicPr preferRelativeResize="0"/>
          <p:nvPr/>
        </p:nvPicPr>
        <p:blipFill rotWithShape="1">
          <a:blip r:embed="rId4">
            <a:alphaModFix/>
          </a:blip>
          <a:srcRect b="0" l="0" r="0" t="0"/>
          <a:stretch/>
        </p:blipFill>
        <p:spPr>
          <a:xfrm>
            <a:off x="3096600" y="3129175"/>
            <a:ext cx="2313702" cy="1542126"/>
          </a:xfrm>
          <a:prstGeom prst="rect">
            <a:avLst/>
          </a:prstGeom>
          <a:noFill/>
          <a:ln>
            <a:noFill/>
          </a:ln>
          <a:effectLst>
            <a:outerShdw blurRad="57150" rotWithShape="0" algn="bl" dir="5400000" dist="19050">
              <a:srgbClr val="000000">
                <a:alpha val="50000"/>
              </a:srgbClr>
            </a:outerShdw>
          </a:effectLst>
        </p:spPr>
      </p:pic>
      <p:pic>
        <p:nvPicPr>
          <p:cNvPr id="146" name="Google Shape;146;p18"/>
          <p:cNvPicPr preferRelativeResize="0"/>
          <p:nvPr/>
        </p:nvPicPr>
        <p:blipFill rotWithShape="1">
          <a:blip r:embed="rId5">
            <a:alphaModFix/>
          </a:blip>
          <a:srcRect b="0" l="0" r="0" t="0"/>
          <a:stretch/>
        </p:blipFill>
        <p:spPr>
          <a:xfrm>
            <a:off x="628650" y="3129176"/>
            <a:ext cx="2313774" cy="1542126"/>
          </a:xfrm>
          <a:prstGeom prst="rect">
            <a:avLst/>
          </a:prstGeom>
          <a:noFill/>
          <a:ln>
            <a:noFill/>
          </a:ln>
          <a:effectLst>
            <a:outerShdw blurRad="57150" rotWithShape="0" algn="bl" dir="5400000" dist="19050">
              <a:srgbClr val="000000">
                <a:alpha val="50000"/>
              </a:srgbClr>
            </a:outerShdw>
          </a:effectLst>
        </p:spPr>
      </p:pic>
      <p:pic>
        <p:nvPicPr>
          <p:cNvPr id="147" name="Google Shape;147;p18" title="43616B10-D989-4F38-82AF-6DEEE16BD897.JPG"/>
          <p:cNvPicPr preferRelativeResize="0"/>
          <p:nvPr/>
        </p:nvPicPr>
        <p:blipFill>
          <a:blip r:embed="rId6">
            <a:alphaModFix/>
          </a:blip>
          <a:stretch>
            <a:fillRect/>
          </a:stretch>
        </p:blipFill>
        <p:spPr>
          <a:xfrm>
            <a:off x="5647050" y="3129171"/>
            <a:ext cx="2056151" cy="1542125"/>
          </a:xfrm>
          <a:prstGeom prst="rect">
            <a:avLst/>
          </a:prstGeom>
          <a:noFill/>
          <a:ln>
            <a:noFill/>
          </a:ln>
          <a:effectLst>
            <a:outerShdw blurRad="57150" rotWithShape="0" algn="bl" dir="5400000" dist="19050">
              <a:srgbClr val="000000">
                <a:alpha val="50000"/>
              </a:srgbClr>
            </a:outerShdw>
          </a:effectLst>
        </p:spPr>
      </p:pic>
      <p:pic>
        <p:nvPicPr>
          <p:cNvPr id="148" name="Google Shape;148;p18"/>
          <p:cNvPicPr preferRelativeResize="0"/>
          <p:nvPr/>
        </p:nvPicPr>
        <p:blipFill rotWithShape="1">
          <a:blip r:embed="rId7">
            <a:alphaModFix/>
          </a:blip>
          <a:srcRect b="0" l="0" r="0" t="6059"/>
          <a:stretch/>
        </p:blipFill>
        <p:spPr>
          <a:xfrm>
            <a:off x="6825150" y="799625"/>
            <a:ext cx="2129526" cy="10607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302260" lvl="0" marL="457200" rtl="0" algn="l">
              <a:lnSpc>
                <a:spcPct val="150000"/>
              </a:lnSpc>
              <a:spcBef>
                <a:spcPts val="0"/>
              </a:spcBef>
              <a:spcAft>
                <a:spcPts val="0"/>
              </a:spcAft>
              <a:buSzPts val="1160"/>
              <a:buChar char="✈"/>
            </a:pPr>
            <a:r>
              <a:rPr b="1" lang="en-CA" sz="1900"/>
              <a:t>Proof of Flight Readiness Video: </a:t>
            </a:r>
            <a:r>
              <a:rPr lang="en-CA" sz="1900"/>
              <a:t>Proof of flight </a:t>
            </a:r>
            <a:endParaRPr sz="1900"/>
          </a:p>
          <a:p>
            <a:pPr indent="-302260" lvl="0" marL="457200" rtl="0" algn="l">
              <a:lnSpc>
                <a:spcPct val="150000"/>
              </a:lnSpc>
              <a:spcBef>
                <a:spcPts val="0"/>
              </a:spcBef>
              <a:spcAft>
                <a:spcPts val="0"/>
              </a:spcAft>
              <a:buSzPts val="1160"/>
              <a:buChar char="✈"/>
            </a:pPr>
            <a:r>
              <a:rPr b="1" lang="en-CA" sz="1900"/>
              <a:t>Technical Report: </a:t>
            </a:r>
            <a:r>
              <a:rPr lang="en-CA" sz="1900"/>
              <a:t>Design decisions &amp; competition plan</a:t>
            </a:r>
            <a:endParaRPr sz="1900"/>
          </a:p>
          <a:p>
            <a:pPr indent="-302260" lvl="0" marL="457200" rtl="0" algn="l">
              <a:lnSpc>
                <a:spcPct val="150000"/>
              </a:lnSpc>
              <a:spcBef>
                <a:spcPts val="0"/>
              </a:spcBef>
              <a:spcAft>
                <a:spcPts val="0"/>
              </a:spcAft>
              <a:buSzPts val="1160"/>
              <a:buChar char="✈"/>
            </a:pPr>
            <a:r>
              <a:rPr b="1" lang="en-CA" sz="1900"/>
              <a:t>Team Website: </a:t>
            </a:r>
            <a:r>
              <a:rPr lang="en-CA" sz="1900"/>
              <a:t>Team, sponsors, media, design, history</a:t>
            </a:r>
            <a:endParaRPr sz="1900"/>
          </a:p>
          <a:p>
            <a:pPr indent="-302260" lvl="0" marL="457200" rtl="0" algn="l">
              <a:lnSpc>
                <a:spcPct val="150000"/>
              </a:lnSpc>
              <a:spcBef>
                <a:spcPts val="0"/>
              </a:spcBef>
              <a:spcAft>
                <a:spcPts val="0"/>
              </a:spcAft>
              <a:buSzPts val="1160"/>
              <a:buChar char="✈"/>
            </a:pPr>
            <a:r>
              <a:rPr b="1" lang="en-CA" sz="1900"/>
              <a:t>Mission:</a:t>
            </a:r>
            <a:r>
              <a:rPr lang="en-CA" sz="1900"/>
              <a:t> Fly 12 miles autonomously with mapping and payload drops</a:t>
            </a:r>
            <a:endParaRPr sz="1900"/>
          </a:p>
          <a:p>
            <a:pPr indent="0" lvl="0" marL="0" rtl="0" algn="l">
              <a:lnSpc>
                <a:spcPct val="110000"/>
              </a:lnSpc>
              <a:spcBef>
                <a:spcPts val="0"/>
              </a:spcBef>
              <a:spcAft>
                <a:spcPts val="0"/>
              </a:spcAft>
              <a:buClr>
                <a:schemeClr val="dk1"/>
              </a:buClr>
              <a:buSzPts val="1100"/>
              <a:buFont typeface="Arial"/>
              <a:buNone/>
            </a:pPr>
            <a:r>
              <a:t/>
            </a:r>
            <a:endParaRPr sz="1900"/>
          </a:p>
          <a:p>
            <a:pPr indent="0" lvl="0" marL="0" rtl="0" algn="l">
              <a:lnSpc>
                <a:spcPct val="110000"/>
              </a:lnSpc>
              <a:spcBef>
                <a:spcPts val="0"/>
              </a:spcBef>
              <a:spcAft>
                <a:spcPts val="0"/>
              </a:spcAft>
              <a:buNone/>
            </a:pPr>
            <a:r>
              <a:t/>
            </a:r>
            <a:endParaRPr sz="1900"/>
          </a:p>
        </p:txBody>
      </p:sp>
      <p:sp>
        <p:nvSpPr>
          <p:cNvPr id="154" name="Google Shape;154;p19"/>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Design Goals &amp; Submissions</a:t>
            </a:r>
            <a:endParaRPr b="1">
              <a:latin typeface="Raleway"/>
              <a:ea typeface="Raleway"/>
              <a:cs typeface="Raleway"/>
              <a:sym typeface="Raleway"/>
            </a:endParaRPr>
          </a:p>
        </p:txBody>
      </p:sp>
      <p:pic>
        <p:nvPicPr>
          <p:cNvPr id="155" name="Google Shape;155;p19" title="54620220158_fdfec9bbf3_o.jpg"/>
          <p:cNvPicPr preferRelativeResize="0"/>
          <p:nvPr/>
        </p:nvPicPr>
        <p:blipFill>
          <a:blip r:embed="rId3">
            <a:alphaModFix/>
          </a:blip>
          <a:stretch>
            <a:fillRect/>
          </a:stretch>
        </p:blipFill>
        <p:spPr>
          <a:xfrm>
            <a:off x="1218100" y="3526737"/>
            <a:ext cx="1917972" cy="1278350"/>
          </a:xfrm>
          <a:prstGeom prst="rect">
            <a:avLst/>
          </a:prstGeom>
          <a:noFill/>
          <a:ln>
            <a:noFill/>
          </a:ln>
          <a:effectLst>
            <a:outerShdw blurRad="57150" rotWithShape="0" algn="bl" dir="5400000" dist="19050">
              <a:srgbClr val="000000">
                <a:alpha val="50000"/>
              </a:srgbClr>
            </a:outerShdw>
          </a:effectLst>
        </p:spPr>
      </p:pic>
      <p:pic>
        <p:nvPicPr>
          <p:cNvPr id="156" name="Google Shape;156;p19" title="3FC3D47E-7BB4-4A75-8E56-68E1A38EAC50_1_105_c.jpeg"/>
          <p:cNvPicPr preferRelativeResize="0"/>
          <p:nvPr/>
        </p:nvPicPr>
        <p:blipFill>
          <a:blip r:embed="rId4">
            <a:alphaModFix/>
          </a:blip>
          <a:stretch>
            <a:fillRect/>
          </a:stretch>
        </p:blipFill>
        <p:spPr>
          <a:xfrm>
            <a:off x="3474935" y="3526725"/>
            <a:ext cx="1704474" cy="1278349"/>
          </a:xfrm>
          <a:prstGeom prst="rect">
            <a:avLst/>
          </a:prstGeom>
          <a:noFill/>
          <a:ln>
            <a:noFill/>
          </a:ln>
          <a:effectLst>
            <a:outerShdw blurRad="57150" rotWithShape="0" algn="bl" dir="5400000" dist="19050">
              <a:srgbClr val="000000">
                <a:alpha val="50000"/>
              </a:srgbClr>
            </a:outerShdw>
          </a:effectLst>
        </p:spPr>
      </p:pic>
      <p:pic>
        <p:nvPicPr>
          <p:cNvPr id="157" name="Google Shape;157;p19" title="A140030B-34E9-4997-ADD7-892CEC85DD5F_1_105_c.jpeg"/>
          <p:cNvPicPr preferRelativeResize="0"/>
          <p:nvPr/>
        </p:nvPicPr>
        <p:blipFill>
          <a:blip r:embed="rId5">
            <a:alphaModFix/>
          </a:blip>
          <a:stretch>
            <a:fillRect/>
          </a:stretch>
        </p:blipFill>
        <p:spPr>
          <a:xfrm>
            <a:off x="5518257" y="3512350"/>
            <a:ext cx="1742794" cy="13071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3" name="Google Shape;163;p20"/>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Mission Demonstration</a:t>
            </a:r>
            <a:endParaRPr b="1">
              <a:latin typeface="Raleway"/>
              <a:ea typeface="Raleway"/>
              <a:cs typeface="Raleway"/>
              <a:sym typeface="Raleway"/>
            </a:endParaRPr>
          </a:p>
        </p:txBody>
      </p:sp>
      <p:pic>
        <p:nvPicPr>
          <p:cNvPr id="164" name="Google Shape;164;p20"/>
          <p:cNvPicPr preferRelativeResize="0"/>
          <p:nvPr/>
        </p:nvPicPr>
        <p:blipFill>
          <a:blip r:embed="rId3">
            <a:alphaModFix/>
          </a:blip>
          <a:stretch>
            <a:fillRect/>
          </a:stretch>
        </p:blipFill>
        <p:spPr>
          <a:xfrm>
            <a:off x="574325" y="1560775"/>
            <a:ext cx="3549924" cy="1746450"/>
          </a:xfrm>
          <a:prstGeom prst="rect">
            <a:avLst/>
          </a:prstGeom>
          <a:noFill/>
          <a:ln>
            <a:noFill/>
          </a:ln>
          <a:effectLst>
            <a:outerShdw blurRad="57150" rotWithShape="0" algn="bl" dir="5400000" dist="19050">
              <a:srgbClr val="000000">
                <a:alpha val="50000"/>
              </a:srgbClr>
            </a:outerShdw>
          </a:effectLst>
        </p:spPr>
      </p:pic>
      <p:pic>
        <p:nvPicPr>
          <p:cNvPr id="165" name="Google Shape;165;p20"/>
          <p:cNvPicPr preferRelativeResize="0"/>
          <p:nvPr/>
        </p:nvPicPr>
        <p:blipFill>
          <a:blip r:embed="rId4">
            <a:alphaModFix/>
          </a:blip>
          <a:stretch>
            <a:fillRect/>
          </a:stretch>
        </p:blipFill>
        <p:spPr>
          <a:xfrm>
            <a:off x="4335499" y="1560773"/>
            <a:ext cx="3827950" cy="1096575"/>
          </a:xfrm>
          <a:prstGeom prst="rect">
            <a:avLst/>
          </a:prstGeom>
          <a:noFill/>
          <a:ln>
            <a:noFill/>
          </a:ln>
          <a:effectLst>
            <a:outerShdw blurRad="57150" rotWithShape="0" algn="bl" dir="5400000" dist="19050">
              <a:srgbClr val="000000">
                <a:alpha val="50000"/>
              </a:srgbClr>
            </a:outerShdw>
          </a:effectLst>
        </p:spPr>
      </p:pic>
      <p:pic>
        <p:nvPicPr>
          <p:cNvPr id="166" name="Google Shape;166;p20"/>
          <p:cNvPicPr preferRelativeResize="0"/>
          <p:nvPr/>
        </p:nvPicPr>
        <p:blipFill>
          <a:blip r:embed="rId5">
            <a:alphaModFix/>
          </a:blip>
          <a:stretch>
            <a:fillRect/>
          </a:stretch>
        </p:blipFill>
        <p:spPr>
          <a:xfrm>
            <a:off x="4335500" y="2791525"/>
            <a:ext cx="3441174" cy="1480250"/>
          </a:xfrm>
          <a:prstGeom prst="rect">
            <a:avLst/>
          </a:prstGeom>
          <a:noFill/>
          <a:ln>
            <a:noFill/>
          </a:ln>
          <a:effectLst>
            <a:outerShdw blurRad="57150" rotWithShape="0" algn="bl" dir="5400000" dist="19050">
              <a:srgbClr val="000000">
                <a:alpha val="50000"/>
              </a:srgbClr>
            </a:outerShdw>
          </a:effectLst>
        </p:spPr>
      </p:pic>
      <p:pic>
        <p:nvPicPr>
          <p:cNvPr id="167" name="Google Shape;167;p20"/>
          <p:cNvPicPr preferRelativeResize="0"/>
          <p:nvPr/>
        </p:nvPicPr>
        <p:blipFill>
          <a:blip r:embed="rId6">
            <a:alphaModFix/>
          </a:blip>
          <a:stretch>
            <a:fillRect/>
          </a:stretch>
        </p:blipFill>
        <p:spPr>
          <a:xfrm>
            <a:off x="574325" y="3493350"/>
            <a:ext cx="3549925" cy="95129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ph idx="1" type="body"/>
          </p:nvPr>
        </p:nvSpPr>
        <p:spPr>
          <a:xfrm>
            <a:off x="628650" y="1268119"/>
            <a:ext cx="7534800" cy="2896200"/>
          </a:xfrm>
          <a:prstGeom prst="rect">
            <a:avLst/>
          </a:prstGeom>
        </p:spPr>
        <p:txBody>
          <a:bodyPr anchorCtr="0" anchor="t" bIns="45700" lIns="91425" spcFirstLastPara="1" rIns="91425" wrap="square" tIns="45700">
            <a:normAutofit fontScale="92500" lnSpcReduction="10000"/>
          </a:bodyPr>
          <a:lstStyle/>
          <a:p>
            <a:pPr indent="-302609" lvl="0" marL="457200" rtl="0" algn="l">
              <a:spcBef>
                <a:spcPts val="0"/>
              </a:spcBef>
              <a:spcAft>
                <a:spcPts val="0"/>
              </a:spcAft>
              <a:buSzPct val="63000"/>
              <a:buChar char="✈"/>
            </a:pPr>
            <a:r>
              <a:rPr lang="en-CA"/>
              <a:t>Fully autonomous</a:t>
            </a:r>
            <a:endParaRPr/>
          </a:p>
          <a:p>
            <a:pPr indent="-302609" lvl="0" marL="457200" rtl="0" algn="l">
              <a:spcBef>
                <a:spcPts val="0"/>
              </a:spcBef>
              <a:spcAft>
                <a:spcPts val="0"/>
              </a:spcAft>
              <a:buSzPct val="63000"/>
              <a:buChar char="✈"/>
            </a:pPr>
            <a:r>
              <a:rPr lang="en-CA"/>
              <a:t>Maximum waypoint error of 50ft</a:t>
            </a:r>
            <a:endParaRPr/>
          </a:p>
          <a:p>
            <a:pPr indent="-302609" lvl="0" marL="457200" rtl="0" algn="l">
              <a:spcBef>
                <a:spcPts val="0"/>
              </a:spcBef>
              <a:spcAft>
                <a:spcPts val="0"/>
              </a:spcAft>
              <a:buSzPct val="63000"/>
              <a:buChar char="✈"/>
            </a:pPr>
            <a:r>
              <a:rPr lang="en-CA"/>
              <a:t>Maximum turn radius of 150ft</a:t>
            </a:r>
            <a:endParaRPr/>
          </a:p>
          <a:p>
            <a:pPr indent="-302609" lvl="0" marL="457200" rtl="0" algn="l">
              <a:spcBef>
                <a:spcPts val="0"/>
              </a:spcBef>
              <a:spcAft>
                <a:spcPts val="0"/>
              </a:spcAft>
              <a:buSzPct val="63000"/>
              <a:buChar char="✈"/>
            </a:pPr>
            <a:r>
              <a:rPr lang="en-CA"/>
              <a:t>Angle of climb/descent of 20 degrees</a:t>
            </a:r>
            <a:endParaRPr/>
          </a:p>
          <a:p>
            <a:pPr indent="-302609" lvl="0" marL="457200" rtl="0" algn="l">
              <a:spcBef>
                <a:spcPts val="0"/>
              </a:spcBef>
              <a:spcAft>
                <a:spcPts val="0"/>
              </a:spcAft>
              <a:buSzPct val="63000"/>
              <a:buChar char="✈"/>
            </a:pPr>
            <a:r>
              <a:rPr lang="en-CA"/>
              <a:t>Minimum altitude of 75ft AGL, maximum altitude of 400ft AGL</a:t>
            </a:r>
            <a:endParaRPr/>
          </a:p>
          <a:p>
            <a:pPr indent="-302609" lvl="0" marL="457200" rtl="0" algn="l">
              <a:spcBef>
                <a:spcPts val="0"/>
              </a:spcBef>
              <a:spcAft>
                <a:spcPts val="0"/>
              </a:spcAft>
              <a:buSzPct val="63000"/>
              <a:buChar char="✈"/>
            </a:pPr>
            <a:r>
              <a:rPr lang="en-CA"/>
              <a:t>Able to takeoff and land in runway 70ft x 500ft</a:t>
            </a:r>
            <a:endParaRPr/>
          </a:p>
          <a:p>
            <a:pPr indent="0" lvl="0" marL="0" rtl="0" algn="l">
              <a:spcBef>
                <a:spcPts val="0"/>
              </a:spcBef>
              <a:spcAft>
                <a:spcPts val="0"/>
              </a:spcAft>
              <a:buClr>
                <a:schemeClr val="dk1"/>
              </a:buClr>
              <a:buSzPct val="55000"/>
              <a:buFont typeface="Arial"/>
              <a:buNone/>
            </a:pPr>
            <a:r>
              <a:t/>
            </a:r>
            <a:endParaRPr/>
          </a:p>
          <a:p>
            <a:pPr indent="0" lvl="0" marL="0" rtl="0" algn="l">
              <a:spcBef>
                <a:spcPts val="0"/>
              </a:spcBef>
              <a:spcAft>
                <a:spcPts val="0"/>
              </a:spcAft>
              <a:buNone/>
            </a:pPr>
            <a:r>
              <a:t/>
            </a:r>
            <a:endParaRPr/>
          </a:p>
        </p:txBody>
      </p:sp>
      <p:sp>
        <p:nvSpPr>
          <p:cNvPr id="173" name="Google Shape;173;p21"/>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System Requirements</a:t>
            </a:r>
            <a:endParaRPr b="1">
              <a:latin typeface="Raleway"/>
              <a:ea typeface="Raleway"/>
              <a:cs typeface="Raleway"/>
              <a:sym typeface="Raleway"/>
            </a:endParaRPr>
          </a:p>
        </p:txBody>
      </p:sp>
      <p:pic>
        <p:nvPicPr>
          <p:cNvPr id="174" name="Google Shape;174;p21" title="6FEF501B-FE24-45B4-853C-85D122B7BD16_1_105_c.jpeg"/>
          <p:cNvPicPr preferRelativeResize="0"/>
          <p:nvPr/>
        </p:nvPicPr>
        <p:blipFill>
          <a:blip r:embed="rId3">
            <a:alphaModFix/>
          </a:blip>
          <a:stretch>
            <a:fillRect/>
          </a:stretch>
        </p:blipFill>
        <p:spPr>
          <a:xfrm>
            <a:off x="6119399" y="961375"/>
            <a:ext cx="2584275" cy="1453924"/>
          </a:xfrm>
          <a:prstGeom prst="rect">
            <a:avLst/>
          </a:prstGeom>
          <a:noFill/>
          <a:ln>
            <a:noFill/>
          </a:ln>
          <a:effectLst>
            <a:outerShdw blurRad="57150" rotWithShape="0" algn="bl" dir="5400000" dist="19050">
              <a:srgbClr val="000000">
                <a:alpha val="50000"/>
              </a:srgbClr>
            </a:outerShdw>
          </a:effectLst>
        </p:spPr>
      </p:pic>
      <p:pic>
        <p:nvPicPr>
          <p:cNvPr id="175" name="Google Shape;175;p21" title="445D0F73-7473-4CF4-9B59-9746CA37F440_1_105_c.jpeg"/>
          <p:cNvPicPr preferRelativeResize="0"/>
          <p:nvPr/>
        </p:nvPicPr>
        <p:blipFill>
          <a:blip r:embed="rId4">
            <a:alphaModFix/>
          </a:blip>
          <a:stretch>
            <a:fillRect/>
          </a:stretch>
        </p:blipFill>
        <p:spPr>
          <a:xfrm>
            <a:off x="4531350" y="3489325"/>
            <a:ext cx="2707525" cy="1523251"/>
          </a:xfrm>
          <a:prstGeom prst="rect">
            <a:avLst/>
          </a:prstGeom>
          <a:noFill/>
          <a:ln>
            <a:noFill/>
          </a:ln>
          <a:effectLst>
            <a:outerShdw blurRad="57150" rotWithShape="0" algn="bl" dir="5400000" dist="19050">
              <a:srgbClr val="000000">
                <a:alpha val="50000"/>
              </a:srgbClr>
            </a:outerShdw>
          </a:effectLst>
        </p:spPr>
      </p:pic>
      <p:pic>
        <p:nvPicPr>
          <p:cNvPr id="176" name="Google Shape;176;p21" title="63D24053-7A07-470C-B2D6-E00A9AA7226E_1_105_c.jpeg"/>
          <p:cNvPicPr preferRelativeResize="0"/>
          <p:nvPr/>
        </p:nvPicPr>
        <p:blipFill>
          <a:blip r:embed="rId5">
            <a:alphaModFix/>
          </a:blip>
          <a:stretch>
            <a:fillRect/>
          </a:stretch>
        </p:blipFill>
        <p:spPr>
          <a:xfrm>
            <a:off x="1999993" y="3489325"/>
            <a:ext cx="2030981" cy="15232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Fixed wing vs. Multirotor</a:t>
            </a:r>
            <a:endParaRPr b="1">
              <a:latin typeface="Raleway"/>
              <a:ea typeface="Raleway"/>
              <a:cs typeface="Raleway"/>
              <a:sym typeface="Raleway"/>
            </a:endParaRPr>
          </a:p>
        </p:txBody>
      </p:sp>
      <p:pic>
        <p:nvPicPr>
          <p:cNvPr id="182" name="Google Shape;182;p22" title="IMG_7187_(1).jpg"/>
          <p:cNvPicPr preferRelativeResize="0"/>
          <p:nvPr/>
        </p:nvPicPr>
        <p:blipFill>
          <a:blip r:embed="rId3">
            <a:alphaModFix/>
          </a:blip>
          <a:stretch>
            <a:fillRect/>
          </a:stretch>
        </p:blipFill>
        <p:spPr>
          <a:xfrm>
            <a:off x="628650" y="1605475"/>
            <a:ext cx="3646899" cy="2735174"/>
          </a:xfrm>
          <a:prstGeom prst="rect">
            <a:avLst/>
          </a:prstGeom>
          <a:noFill/>
          <a:ln>
            <a:noFill/>
          </a:ln>
          <a:effectLst>
            <a:outerShdw blurRad="57150" rotWithShape="0" algn="bl" dir="5400000" dist="19050">
              <a:srgbClr val="000000">
                <a:alpha val="50000"/>
              </a:srgbClr>
            </a:outerShdw>
          </a:effectLst>
        </p:spPr>
      </p:pic>
      <p:pic>
        <p:nvPicPr>
          <p:cNvPr id="183" name="Google Shape;183;p22" title="Quadcopter1.jpg"/>
          <p:cNvPicPr preferRelativeResize="0"/>
          <p:nvPr/>
        </p:nvPicPr>
        <p:blipFill>
          <a:blip r:embed="rId4">
            <a:alphaModFix/>
          </a:blip>
          <a:stretch>
            <a:fillRect/>
          </a:stretch>
        </p:blipFill>
        <p:spPr>
          <a:xfrm>
            <a:off x="4468850" y="1605475"/>
            <a:ext cx="4100777" cy="27351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9" name="Google Shape;189;p23"/>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Orca</a:t>
            </a:r>
            <a:endParaRPr b="1">
              <a:latin typeface="Raleway"/>
              <a:ea typeface="Raleway"/>
              <a:cs typeface="Raleway"/>
              <a:sym typeface="Raleway"/>
            </a:endParaRPr>
          </a:p>
        </p:txBody>
      </p:sp>
      <p:pic>
        <p:nvPicPr>
          <p:cNvPr descr="Check out our newest aircraft designed for SUAS 2025... ORCA!&#10;&#10;Over 11ft in wingspan, Orca is designed to carry a full payload over 20 miles. With speeds reaching over 100km/h, Orca is carefully designed with years of student experience with Schulich UAV." id="190" name="Google Shape;190;p23" title="Orca Trailer">
            <a:hlinkClick r:id="rId3"/>
          </p:cNvPr>
          <p:cNvPicPr preferRelativeResize="0"/>
          <p:nvPr/>
        </p:nvPicPr>
        <p:blipFill>
          <a:blip r:embed="rId4">
            <a:alphaModFix/>
          </a:blip>
          <a:stretch>
            <a:fillRect/>
          </a:stretch>
        </p:blipFill>
        <p:spPr>
          <a:xfrm>
            <a:off x="1606238" y="1321575"/>
            <a:ext cx="5869725" cy="330172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